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4" d="100"/>
          <a:sy n="44" d="100"/>
        </p:scale>
        <p:origin x="48"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42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6.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3.png"/><Relationship Id="rId5" Type="http://schemas.openxmlformats.org/officeDocument/2006/relationships/image" Target="../media/image21.png"/><Relationship Id="rId10" Type="http://schemas.openxmlformats.org/officeDocument/2006/relationships/hyperlink" Target="https://gamma.app" TargetMode="External"/><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6.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gamma.app"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hyperlink" Target="https://link.springer.com/article/10.1007/s11042-022-12538-3" TargetMode="Externa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6.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037993" y="1180028"/>
            <a:ext cx="10554414" cy="2499598"/>
          </a:xfrm>
          <a:prstGeom prst="rect">
            <a:avLst/>
          </a:prstGeom>
          <a:noFill/>
          <a:ln/>
        </p:spPr>
        <p:txBody>
          <a:bodyPr wrap="squar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Arabic Cyberbullying Detection using Arabic Sentiment Analysis using WEKA Tool</a:t>
            </a:r>
            <a:endParaRPr lang="en-US" sz="5249" dirty="0"/>
          </a:p>
        </p:txBody>
      </p:sp>
      <p:sp>
        <p:nvSpPr>
          <p:cNvPr id="5" name="Text 2"/>
          <p:cNvSpPr/>
          <p:nvPr/>
        </p:nvSpPr>
        <p:spPr>
          <a:xfrm>
            <a:off x="2037993" y="4012883"/>
            <a:ext cx="3555087" cy="555427"/>
          </a:xfrm>
          <a:prstGeom prst="rect">
            <a:avLst/>
          </a:prstGeom>
          <a:noFill/>
          <a:ln/>
        </p:spPr>
        <p:txBody>
          <a:bodyPr wrap="none" rtlCol="0" anchor="t"/>
          <a:lstStyle/>
          <a:p>
            <a:pPr marL="0" indent="0">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Athar Berri</a:t>
            </a:r>
            <a:endParaRPr lang="en-US" sz="3499" dirty="0"/>
          </a:p>
        </p:txBody>
      </p:sp>
      <p:pic>
        <p:nvPicPr>
          <p:cNvPr id="6" name="Image 1" descr="preencoded.png"/>
          <p:cNvPicPr>
            <a:picLocks noChangeAspect="1"/>
          </p:cNvPicPr>
          <p:nvPr/>
        </p:nvPicPr>
        <p:blipFill>
          <a:blip r:embed="rId4"/>
          <a:stretch>
            <a:fillRect/>
          </a:stretch>
        </p:blipFill>
        <p:spPr>
          <a:xfrm>
            <a:off x="10444520" y="4901565"/>
            <a:ext cx="2147888" cy="2147888"/>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41995"/>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Shape 1"/>
          <p:cNvSpPr/>
          <p:nvPr/>
        </p:nvSpPr>
        <p:spPr>
          <a:xfrm>
            <a:off x="7299722" y="2371844"/>
            <a:ext cx="31075" cy="5542478"/>
          </a:xfrm>
          <a:prstGeom prst="roundRect">
            <a:avLst>
              <a:gd name="adj" fmla="val 225238"/>
            </a:avLst>
          </a:prstGeom>
          <a:solidFill>
            <a:srgbClr val="99DDFF"/>
          </a:solidFill>
          <a:ln/>
        </p:spPr>
        <p:txBody>
          <a:bodyPr/>
          <a:lstStyle/>
          <a:p>
            <a:endParaRPr lang="en-GB"/>
          </a:p>
        </p:txBody>
      </p:sp>
      <p:sp>
        <p:nvSpPr>
          <p:cNvPr id="6" name="Shape 2"/>
          <p:cNvSpPr/>
          <p:nvPr/>
        </p:nvSpPr>
        <p:spPr>
          <a:xfrm>
            <a:off x="7490162" y="2652653"/>
            <a:ext cx="544354" cy="31075"/>
          </a:xfrm>
          <a:prstGeom prst="roundRect">
            <a:avLst>
              <a:gd name="adj" fmla="val 225238"/>
            </a:avLst>
          </a:prstGeom>
          <a:solidFill>
            <a:srgbClr val="99DDFF"/>
          </a:solidFill>
          <a:ln/>
        </p:spPr>
        <p:txBody>
          <a:bodyPr/>
          <a:lstStyle/>
          <a:p>
            <a:endParaRPr lang="en-GB"/>
          </a:p>
        </p:txBody>
      </p:sp>
      <p:sp>
        <p:nvSpPr>
          <p:cNvPr id="7" name="Shape 3"/>
          <p:cNvSpPr/>
          <p:nvPr/>
        </p:nvSpPr>
        <p:spPr>
          <a:xfrm>
            <a:off x="7140238" y="2493288"/>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8" name="Text 4"/>
          <p:cNvSpPr/>
          <p:nvPr/>
        </p:nvSpPr>
        <p:spPr>
          <a:xfrm>
            <a:off x="7269420" y="2522339"/>
            <a:ext cx="914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9" name="Text 5"/>
          <p:cNvSpPr/>
          <p:nvPr/>
        </p:nvSpPr>
        <p:spPr>
          <a:xfrm>
            <a:off x="8170664" y="2527340"/>
            <a:ext cx="190500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Background Section</a:t>
            </a:r>
            <a:endParaRPr lang="en-US" sz="1531" dirty="0"/>
          </a:p>
        </p:txBody>
      </p:sp>
      <p:sp>
        <p:nvSpPr>
          <p:cNvPr id="10" name="Text 6"/>
          <p:cNvSpPr/>
          <p:nvPr/>
        </p:nvSpPr>
        <p:spPr>
          <a:xfrm>
            <a:off x="8170664" y="2863572"/>
            <a:ext cx="283856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All the essential theories related to the topic are discussed.</a:t>
            </a:r>
            <a:endParaRPr lang="en-US" sz="1225" dirty="0"/>
          </a:p>
        </p:txBody>
      </p:sp>
      <p:sp>
        <p:nvSpPr>
          <p:cNvPr id="11" name="Shape 7"/>
          <p:cNvSpPr/>
          <p:nvPr/>
        </p:nvSpPr>
        <p:spPr>
          <a:xfrm>
            <a:off x="6595884" y="3430250"/>
            <a:ext cx="544354" cy="31075"/>
          </a:xfrm>
          <a:prstGeom prst="roundRect">
            <a:avLst>
              <a:gd name="adj" fmla="val 225238"/>
            </a:avLst>
          </a:prstGeom>
          <a:solidFill>
            <a:srgbClr val="99DDFF"/>
          </a:solidFill>
          <a:ln/>
        </p:spPr>
        <p:txBody>
          <a:bodyPr/>
          <a:lstStyle/>
          <a:p>
            <a:endParaRPr lang="en-GB"/>
          </a:p>
        </p:txBody>
      </p:sp>
      <p:sp>
        <p:nvSpPr>
          <p:cNvPr id="12" name="Shape 8"/>
          <p:cNvSpPr/>
          <p:nvPr/>
        </p:nvSpPr>
        <p:spPr>
          <a:xfrm>
            <a:off x="7140238" y="3270885"/>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3" name="Text 9"/>
          <p:cNvSpPr/>
          <p:nvPr/>
        </p:nvSpPr>
        <p:spPr>
          <a:xfrm>
            <a:off x="7246560" y="3299936"/>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4" name="Text 10"/>
          <p:cNvSpPr/>
          <p:nvPr/>
        </p:nvSpPr>
        <p:spPr>
          <a:xfrm>
            <a:off x="4745236" y="3304937"/>
            <a:ext cx="1714500" cy="243007"/>
          </a:xfrm>
          <a:prstGeom prst="rect">
            <a:avLst/>
          </a:prstGeom>
          <a:noFill/>
          <a:ln/>
        </p:spPr>
        <p:txBody>
          <a:bodyPr wrap="none" rtlCol="0" anchor="t"/>
          <a:lstStyle/>
          <a:p>
            <a:pPr marL="0" indent="0" algn="r">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Literature Review</a:t>
            </a:r>
            <a:endParaRPr lang="en-US" sz="1531" dirty="0"/>
          </a:p>
        </p:txBody>
      </p:sp>
      <p:sp>
        <p:nvSpPr>
          <p:cNvPr id="15" name="Text 11"/>
          <p:cNvSpPr/>
          <p:nvPr/>
        </p:nvSpPr>
        <p:spPr>
          <a:xfrm>
            <a:off x="3621167" y="3641169"/>
            <a:ext cx="2838569" cy="497443"/>
          </a:xfrm>
          <a:prstGeom prst="rect">
            <a:avLst/>
          </a:prstGeom>
          <a:noFill/>
          <a:ln/>
        </p:spPr>
        <p:txBody>
          <a:bodyPr wrap="square" rtlCol="0" anchor="t"/>
          <a:lstStyle/>
          <a:p>
            <a:pPr marL="0" indent="0" algn="r">
              <a:lnSpc>
                <a:spcPts val="1960"/>
              </a:lnSpc>
              <a:buNone/>
            </a:pPr>
            <a:r>
              <a:rPr lang="en-US" sz="1225" b="1" dirty="0">
                <a:solidFill>
                  <a:srgbClr val="272525"/>
                </a:solidFill>
                <a:latin typeface="Eudoxus Sans" pitchFamily="34" charset="0"/>
                <a:ea typeface="Eudoxus Sans" pitchFamily="34" charset="-122"/>
                <a:cs typeface="Eudoxus Sans" pitchFamily="34" charset="-120"/>
              </a:rPr>
              <a:t>Previously done research is discussed.</a:t>
            </a:r>
            <a:endParaRPr lang="en-US" sz="1225" dirty="0"/>
          </a:p>
        </p:txBody>
      </p:sp>
      <p:sp>
        <p:nvSpPr>
          <p:cNvPr id="16" name="Shape 12"/>
          <p:cNvSpPr/>
          <p:nvPr/>
        </p:nvSpPr>
        <p:spPr>
          <a:xfrm>
            <a:off x="7490162" y="4130100"/>
            <a:ext cx="544354" cy="31075"/>
          </a:xfrm>
          <a:prstGeom prst="roundRect">
            <a:avLst>
              <a:gd name="adj" fmla="val 225238"/>
            </a:avLst>
          </a:prstGeom>
          <a:solidFill>
            <a:srgbClr val="99DDFF"/>
          </a:solidFill>
          <a:ln/>
        </p:spPr>
        <p:txBody>
          <a:bodyPr/>
          <a:lstStyle/>
          <a:p>
            <a:endParaRPr lang="en-GB"/>
          </a:p>
        </p:txBody>
      </p:sp>
      <p:sp>
        <p:nvSpPr>
          <p:cNvPr id="17" name="Shape 13"/>
          <p:cNvSpPr/>
          <p:nvPr/>
        </p:nvSpPr>
        <p:spPr>
          <a:xfrm>
            <a:off x="7140238" y="3970734"/>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8" name="Text 14"/>
          <p:cNvSpPr/>
          <p:nvPr/>
        </p:nvSpPr>
        <p:spPr>
          <a:xfrm>
            <a:off x="7246560" y="3999786"/>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19" name="Text 15"/>
          <p:cNvSpPr/>
          <p:nvPr/>
        </p:nvSpPr>
        <p:spPr>
          <a:xfrm>
            <a:off x="8170664" y="4004786"/>
            <a:ext cx="1555313"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Methodology</a:t>
            </a:r>
            <a:endParaRPr lang="en-US" sz="1531" dirty="0"/>
          </a:p>
        </p:txBody>
      </p:sp>
      <p:sp>
        <p:nvSpPr>
          <p:cNvPr id="20" name="Text 16"/>
          <p:cNvSpPr/>
          <p:nvPr/>
        </p:nvSpPr>
        <p:spPr>
          <a:xfrm>
            <a:off x="8170664" y="4341019"/>
            <a:ext cx="283856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All the proposed methods that are used for this research are explained.</a:t>
            </a:r>
            <a:endParaRPr lang="en-US" sz="1225" dirty="0"/>
          </a:p>
        </p:txBody>
      </p:sp>
      <p:sp>
        <p:nvSpPr>
          <p:cNvPr id="21" name="Shape 17"/>
          <p:cNvSpPr/>
          <p:nvPr/>
        </p:nvSpPr>
        <p:spPr>
          <a:xfrm>
            <a:off x="6595884" y="4829949"/>
            <a:ext cx="544354" cy="31075"/>
          </a:xfrm>
          <a:prstGeom prst="roundRect">
            <a:avLst>
              <a:gd name="adj" fmla="val 225238"/>
            </a:avLst>
          </a:prstGeom>
          <a:solidFill>
            <a:srgbClr val="99DDFF"/>
          </a:solidFill>
          <a:ln/>
        </p:spPr>
        <p:txBody>
          <a:bodyPr/>
          <a:lstStyle/>
          <a:p>
            <a:endParaRPr lang="en-GB"/>
          </a:p>
        </p:txBody>
      </p:sp>
      <p:sp>
        <p:nvSpPr>
          <p:cNvPr id="22" name="Shape 18"/>
          <p:cNvSpPr/>
          <p:nvPr/>
        </p:nvSpPr>
        <p:spPr>
          <a:xfrm>
            <a:off x="7140238" y="4670584"/>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23" name="Text 19"/>
          <p:cNvSpPr/>
          <p:nvPr/>
        </p:nvSpPr>
        <p:spPr>
          <a:xfrm>
            <a:off x="7242750" y="4699635"/>
            <a:ext cx="14478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4</a:t>
            </a:r>
            <a:endParaRPr lang="en-US" sz="1837" dirty="0"/>
          </a:p>
        </p:txBody>
      </p:sp>
      <p:sp>
        <p:nvSpPr>
          <p:cNvPr id="24" name="Text 20"/>
          <p:cNvSpPr/>
          <p:nvPr/>
        </p:nvSpPr>
        <p:spPr>
          <a:xfrm>
            <a:off x="4904423" y="4704636"/>
            <a:ext cx="1555313" cy="243007"/>
          </a:xfrm>
          <a:prstGeom prst="rect">
            <a:avLst/>
          </a:prstGeom>
          <a:noFill/>
          <a:ln/>
        </p:spPr>
        <p:txBody>
          <a:bodyPr wrap="none" rtlCol="0" anchor="t"/>
          <a:lstStyle/>
          <a:p>
            <a:pPr marL="0" indent="0" algn="r">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Result Section</a:t>
            </a:r>
            <a:endParaRPr lang="en-US" sz="1531" dirty="0"/>
          </a:p>
        </p:txBody>
      </p:sp>
      <p:sp>
        <p:nvSpPr>
          <p:cNvPr id="25" name="Text 21"/>
          <p:cNvSpPr/>
          <p:nvPr/>
        </p:nvSpPr>
        <p:spPr>
          <a:xfrm>
            <a:off x="3621167" y="5040868"/>
            <a:ext cx="2838569" cy="1243608"/>
          </a:xfrm>
          <a:prstGeom prst="rect">
            <a:avLst/>
          </a:prstGeom>
          <a:noFill/>
          <a:ln/>
        </p:spPr>
        <p:txBody>
          <a:bodyPr wrap="square" rtlCol="0" anchor="t"/>
          <a:lstStyle/>
          <a:p>
            <a:pPr marL="0" indent="0" algn="r">
              <a:lnSpc>
                <a:spcPts val="1960"/>
              </a:lnSpc>
              <a:buNone/>
            </a:pPr>
            <a:r>
              <a:rPr lang="en-US" sz="1225" b="1" dirty="0">
                <a:solidFill>
                  <a:srgbClr val="272525"/>
                </a:solidFill>
                <a:latin typeface="Eudoxus Sans" pitchFamily="34" charset="0"/>
                <a:ea typeface="Eudoxus Sans" pitchFamily="34" charset="-122"/>
                <a:cs typeface="Eudoxus Sans" pitchFamily="34" charset="-120"/>
              </a:rPr>
              <a:t>All the proposed experiments are applied using the WEKA and Python tools with the SVM classifier, and the results are shown in tables and graphs.</a:t>
            </a:r>
            <a:endParaRPr lang="en-US" sz="1225" dirty="0"/>
          </a:p>
        </p:txBody>
      </p:sp>
      <p:sp>
        <p:nvSpPr>
          <p:cNvPr id="26" name="Shape 22"/>
          <p:cNvSpPr/>
          <p:nvPr/>
        </p:nvSpPr>
        <p:spPr>
          <a:xfrm>
            <a:off x="7490162" y="5853053"/>
            <a:ext cx="544354" cy="31075"/>
          </a:xfrm>
          <a:prstGeom prst="roundRect">
            <a:avLst>
              <a:gd name="adj" fmla="val 225238"/>
            </a:avLst>
          </a:prstGeom>
          <a:solidFill>
            <a:srgbClr val="99DDFF"/>
          </a:solidFill>
          <a:ln/>
        </p:spPr>
        <p:txBody>
          <a:bodyPr/>
          <a:lstStyle/>
          <a:p>
            <a:endParaRPr lang="en-GB"/>
          </a:p>
        </p:txBody>
      </p:sp>
      <p:sp>
        <p:nvSpPr>
          <p:cNvPr id="27" name="Shape 23"/>
          <p:cNvSpPr/>
          <p:nvPr/>
        </p:nvSpPr>
        <p:spPr>
          <a:xfrm>
            <a:off x="7140238" y="5693688"/>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28" name="Text 24"/>
          <p:cNvSpPr/>
          <p:nvPr/>
        </p:nvSpPr>
        <p:spPr>
          <a:xfrm>
            <a:off x="7250370" y="5722739"/>
            <a:ext cx="1295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5</a:t>
            </a:r>
            <a:endParaRPr lang="en-US" sz="1837" dirty="0"/>
          </a:p>
        </p:txBody>
      </p:sp>
      <p:sp>
        <p:nvSpPr>
          <p:cNvPr id="29" name="Text 25"/>
          <p:cNvSpPr/>
          <p:nvPr/>
        </p:nvSpPr>
        <p:spPr>
          <a:xfrm>
            <a:off x="8170664" y="5727740"/>
            <a:ext cx="177546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Discussion Section</a:t>
            </a:r>
            <a:endParaRPr lang="en-US" sz="1531" dirty="0"/>
          </a:p>
        </p:txBody>
      </p:sp>
      <p:sp>
        <p:nvSpPr>
          <p:cNvPr id="30" name="Text 26"/>
          <p:cNvSpPr/>
          <p:nvPr/>
        </p:nvSpPr>
        <p:spPr>
          <a:xfrm>
            <a:off x="8170664" y="6063972"/>
            <a:ext cx="2838569" cy="746165"/>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All the experiments performed by WEKA and Python in this research and their results are discussed.</a:t>
            </a:r>
            <a:endParaRPr lang="en-US" sz="1225" dirty="0"/>
          </a:p>
        </p:txBody>
      </p:sp>
      <p:sp>
        <p:nvSpPr>
          <p:cNvPr id="31" name="Shape 27"/>
          <p:cNvSpPr/>
          <p:nvPr/>
        </p:nvSpPr>
        <p:spPr>
          <a:xfrm>
            <a:off x="6595884" y="6876276"/>
            <a:ext cx="544354" cy="31075"/>
          </a:xfrm>
          <a:prstGeom prst="roundRect">
            <a:avLst>
              <a:gd name="adj" fmla="val 225238"/>
            </a:avLst>
          </a:prstGeom>
          <a:solidFill>
            <a:srgbClr val="99DDFF"/>
          </a:solidFill>
          <a:ln/>
        </p:spPr>
        <p:txBody>
          <a:bodyPr/>
          <a:lstStyle/>
          <a:p>
            <a:endParaRPr lang="en-GB"/>
          </a:p>
        </p:txBody>
      </p:sp>
      <p:sp>
        <p:nvSpPr>
          <p:cNvPr id="32" name="Shape 28"/>
          <p:cNvSpPr/>
          <p:nvPr/>
        </p:nvSpPr>
        <p:spPr>
          <a:xfrm>
            <a:off x="7140238" y="6716911"/>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33" name="Text 29"/>
          <p:cNvSpPr/>
          <p:nvPr/>
        </p:nvSpPr>
        <p:spPr>
          <a:xfrm>
            <a:off x="7242750" y="6745962"/>
            <a:ext cx="14478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6</a:t>
            </a:r>
            <a:endParaRPr lang="en-US" sz="1837" dirty="0"/>
          </a:p>
        </p:txBody>
      </p:sp>
      <p:sp>
        <p:nvSpPr>
          <p:cNvPr id="34" name="Text 30"/>
          <p:cNvSpPr/>
          <p:nvPr/>
        </p:nvSpPr>
        <p:spPr>
          <a:xfrm>
            <a:off x="4638556" y="6750963"/>
            <a:ext cx="1821180" cy="243007"/>
          </a:xfrm>
          <a:prstGeom prst="rect">
            <a:avLst/>
          </a:prstGeom>
          <a:noFill/>
          <a:ln/>
        </p:spPr>
        <p:txBody>
          <a:bodyPr wrap="none" rtlCol="0" anchor="t"/>
          <a:lstStyle/>
          <a:p>
            <a:pPr marL="0" indent="0" algn="r">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Conclusion Section</a:t>
            </a:r>
            <a:endParaRPr lang="en-US" sz="1531" dirty="0"/>
          </a:p>
        </p:txBody>
      </p:sp>
      <p:sp>
        <p:nvSpPr>
          <p:cNvPr id="35" name="Text 31"/>
          <p:cNvSpPr/>
          <p:nvPr/>
        </p:nvSpPr>
        <p:spPr>
          <a:xfrm>
            <a:off x="3621167" y="7087195"/>
            <a:ext cx="2838569" cy="497443"/>
          </a:xfrm>
          <a:prstGeom prst="rect">
            <a:avLst/>
          </a:prstGeom>
          <a:noFill/>
          <a:ln/>
        </p:spPr>
        <p:txBody>
          <a:bodyPr wrap="square" rtlCol="0" anchor="t"/>
          <a:lstStyle/>
          <a:p>
            <a:pPr marL="0" indent="0" algn="r">
              <a:lnSpc>
                <a:spcPts val="1960"/>
              </a:lnSpc>
              <a:buNone/>
            </a:pPr>
            <a:r>
              <a:rPr lang="en-US" sz="1225" b="1" dirty="0">
                <a:solidFill>
                  <a:srgbClr val="272525"/>
                </a:solidFill>
                <a:latin typeface="Eudoxus Sans" pitchFamily="34" charset="0"/>
                <a:ea typeface="Eudoxus Sans" pitchFamily="34" charset="-122"/>
                <a:cs typeface="Eudoxus Sans" pitchFamily="34" charset="-120"/>
              </a:rPr>
              <a:t>Conclusive summary of the whole research work.</a:t>
            </a:r>
            <a:endParaRPr lang="en-US" sz="1225" dirty="0"/>
          </a:p>
        </p:txBody>
      </p:sp>
      <p:pic>
        <p:nvPicPr>
          <p:cNvPr id="3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781431"/>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Background</a:t>
            </a:r>
            <a:endParaRPr lang="en-US" sz="4374" dirty="0"/>
          </a:p>
        </p:txBody>
      </p:sp>
      <p:pic>
        <p:nvPicPr>
          <p:cNvPr id="6" name="Image 2" descr="preencoded.png"/>
          <p:cNvPicPr>
            <a:picLocks noChangeAspect="1"/>
          </p:cNvPicPr>
          <p:nvPr/>
        </p:nvPicPr>
        <p:blipFill>
          <a:blip r:embed="rId5"/>
          <a:stretch>
            <a:fillRect/>
          </a:stretch>
        </p:blipFill>
        <p:spPr>
          <a:xfrm>
            <a:off x="2065734" y="5936218"/>
            <a:ext cx="124897" cy="166568"/>
          </a:xfrm>
          <a:prstGeom prst="rect">
            <a:avLst/>
          </a:prstGeom>
        </p:spPr>
      </p:pic>
      <p:sp>
        <p:nvSpPr>
          <p:cNvPr id="7" name="Text 2"/>
          <p:cNvSpPr/>
          <p:nvPr/>
        </p:nvSpPr>
        <p:spPr>
          <a:xfrm>
            <a:off x="2371249" y="5809059"/>
            <a:ext cx="2217420" cy="416481"/>
          </a:xfrm>
          <a:prstGeom prst="rect">
            <a:avLst/>
          </a:prstGeom>
          <a:noFill/>
          <a:ln/>
        </p:spPr>
        <p:txBody>
          <a:bodyPr wrap="non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Key Concepts</a:t>
            </a:r>
            <a:endParaRPr lang="en-US" sz="2624" dirty="0"/>
          </a:p>
        </p:txBody>
      </p:sp>
      <p:pic>
        <p:nvPicPr>
          <p:cNvPr id="8"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340304"/>
            <a:ext cx="488442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Background Cont.</a:t>
            </a:r>
            <a:endParaRPr lang="en-US" sz="4374" dirty="0"/>
          </a:p>
        </p:txBody>
      </p:sp>
      <p:pic>
        <p:nvPicPr>
          <p:cNvPr id="6" name="Image 2" descr="preencoded.png"/>
          <p:cNvPicPr>
            <a:picLocks noChangeAspect="1"/>
          </p:cNvPicPr>
          <p:nvPr/>
        </p:nvPicPr>
        <p:blipFill>
          <a:blip r:embed="rId5"/>
          <a:stretch>
            <a:fillRect/>
          </a:stretch>
        </p:blipFill>
        <p:spPr>
          <a:xfrm>
            <a:off x="2037993" y="5367933"/>
            <a:ext cx="10554414" cy="1243251"/>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314"/>
          </a:xfrm>
          <a:prstGeom prst="rect">
            <a:avLst/>
          </a:prstGeom>
          <a:solidFill>
            <a:srgbClr val="FFFFFF">
              <a:alpha val="75000"/>
            </a:srgbClr>
          </a:solidFill>
          <a:ln w="11549">
            <a:solidFill>
              <a:srgbClr val="FFFFFF">
                <a:alpha val="64000"/>
              </a:srgbClr>
            </a:solidFill>
            <a:prstDash val="solid"/>
          </a:ln>
        </p:spPr>
        <p:txBody>
          <a:bodyPr/>
          <a:lstStyle/>
          <a:p>
            <a:endParaRPr lang="en-GB"/>
          </a:p>
        </p:txBody>
      </p:sp>
      <p:sp>
        <p:nvSpPr>
          <p:cNvPr id="4" name="Shape 1"/>
          <p:cNvSpPr/>
          <p:nvPr/>
        </p:nvSpPr>
        <p:spPr>
          <a:xfrm>
            <a:off x="7296626" y="508754"/>
            <a:ext cx="36909" cy="7212806"/>
          </a:xfrm>
          <a:prstGeom prst="roundRect">
            <a:avLst>
              <a:gd name="adj" fmla="val 225583"/>
            </a:avLst>
          </a:prstGeom>
          <a:solidFill>
            <a:srgbClr val="99DDFF"/>
          </a:solidFill>
          <a:ln/>
        </p:spPr>
        <p:txBody>
          <a:bodyPr/>
          <a:lstStyle/>
          <a:p>
            <a:endParaRPr lang="en-GB"/>
          </a:p>
        </p:txBody>
      </p:sp>
      <p:sp>
        <p:nvSpPr>
          <p:cNvPr id="5" name="Shape 2"/>
          <p:cNvSpPr/>
          <p:nvPr/>
        </p:nvSpPr>
        <p:spPr>
          <a:xfrm>
            <a:off x="7523202" y="842963"/>
            <a:ext cx="647581" cy="36909"/>
          </a:xfrm>
          <a:prstGeom prst="roundRect">
            <a:avLst>
              <a:gd name="adj" fmla="val 225583"/>
            </a:avLst>
          </a:prstGeom>
          <a:solidFill>
            <a:srgbClr val="99DDFF"/>
          </a:solidFill>
          <a:ln/>
        </p:spPr>
        <p:txBody>
          <a:bodyPr/>
          <a:lstStyle/>
          <a:p>
            <a:endParaRPr lang="en-GB"/>
          </a:p>
        </p:txBody>
      </p:sp>
      <p:sp>
        <p:nvSpPr>
          <p:cNvPr id="6" name="Shape 3"/>
          <p:cNvSpPr/>
          <p:nvPr/>
        </p:nvSpPr>
        <p:spPr>
          <a:xfrm>
            <a:off x="7106960" y="653296"/>
            <a:ext cx="416243" cy="416243"/>
          </a:xfrm>
          <a:prstGeom prst="roundRect">
            <a:avLst>
              <a:gd name="adj" fmla="val 20003"/>
            </a:avLst>
          </a:prstGeom>
          <a:solidFill>
            <a:srgbClr val="CCEEFF"/>
          </a:solidFill>
          <a:ln w="11549">
            <a:solidFill>
              <a:srgbClr val="99DDFF"/>
            </a:solidFill>
            <a:prstDash val="solid"/>
          </a:ln>
        </p:spPr>
        <p:txBody>
          <a:bodyPr/>
          <a:lstStyle/>
          <a:p>
            <a:endParaRPr lang="en-GB"/>
          </a:p>
        </p:txBody>
      </p:sp>
      <p:sp>
        <p:nvSpPr>
          <p:cNvPr id="7" name="Text 4"/>
          <p:cNvSpPr/>
          <p:nvPr/>
        </p:nvSpPr>
        <p:spPr>
          <a:xfrm>
            <a:off x="7257931" y="687943"/>
            <a:ext cx="114300" cy="346829"/>
          </a:xfrm>
          <a:prstGeom prst="rect">
            <a:avLst/>
          </a:prstGeom>
          <a:noFill/>
          <a:ln/>
        </p:spPr>
        <p:txBody>
          <a:bodyPr wrap="none" rtlCol="0" anchor="t"/>
          <a:lstStyle/>
          <a:p>
            <a:pPr marL="0" indent="0" algn="ctr">
              <a:lnSpc>
                <a:spcPts val="2732"/>
              </a:lnSpc>
              <a:buNone/>
            </a:pPr>
            <a:r>
              <a:rPr lang="en-US" sz="2185" b="1" dirty="0">
                <a:solidFill>
                  <a:srgbClr val="272525"/>
                </a:solidFill>
                <a:latin typeface="p22-mackinac-pro" pitchFamily="34" charset="0"/>
                <a:ea typeface="p22-mackinac-pro" pitchFamily="34" charset="-122"/>
                <a:cs typeface="p22-mackinac-pro" pitchFamily="34" charset="-120"/>
              </a:rPr>
              <a:t>1</a:t>
            </a:r>
            <a:endParaRPr lang="en-US" sz="2185" dirty="0"/>
          </a:p>
        </p:txBody>
      </p:sp>
      <p:sp>
        <p:nvSpPr>
          <p:cNvPr id="8" name="Text 5"/>
          <p:cNvSpPr/>
          <p:nvPr/>
        </p:nvSpPr>
        <p:spPr>
          <a:xfrm>
            <a:off x="8332708" y="693777"/>
            <a:ext cx="1882140" cy="289084"/>
          </a:xfrm>
          <a:prstGeom prst="rect">
            <a:avLst/>
          </a:prstGeom>
          <a:noFill/>
          <a:ln/>
        </p:spPr>
        <p:txBody>
          <a:bodyPr wrap="none" rtlCol="0" anchor="t"/>
          <a:lstStyle/>
          <a:p>
            <a:pPr marL="0" indent="0" algn="l">
              <a:lnSpc>
                <a:spcPts val="2276"/>
              </a:lnSpc>
              <a:buNone/>
            </a:pPr>
            <a:r>
              <a:rPr lang="en-US" sz="1821" b="1" dirty="0">
                <a:solidFill>
                  <a:srgbClr val="272525"/>
                </a:solidFill>
                <a:latin typeface="p22-mackinac-pro" pitchFamily="34" charset="0"/>
                <a:ea typeface="p22-mackinac-pro" pitchFamily="34" charset="-122"/>
                <a:cs typeface="p22-mackinac-pro" pitchFamily="34" charset="-120"/>
              </a:rPr>
              <a:t>Arabic Language</a:t>
            </a:r>
            <a:endParaRPr lang="en-US" sz="1821" dirty="0"/>
          </a:p>
        </p:txBody>
      </p:sp>
      <p:sp>
        <p:nvSpPr>
          <p:cNvPr id="9" name="Text 6"/>
          <p:cNvSpPr/>
          <p:nvPr/>
        </p:nvSpPr>
        <p:spPr>
          <a:xfrm>
            <a:off x="8332708" y="1093827"/>
            <a:ext cx="3376732" cy="1775936"/>
          </a:xfrm>
          <a:prstGeom prst="rect">
            <a:avLst/>
          </a:prstGeom>
          <a:noFill/>
          <a:ln/>
        </p:spPr>
        <p:txBody>
          <a:bodyPr wrap="square" rtlCol="0" anchor="t"/>
          <a:lstStyle/>
          <a:p>
            <a:pPr marL="0" indent="0" algn="l">
              <a:lnSpc>
                <a:spcPts val="2331"/>
              </a:lnSpc>
              <a:buNone/>
            </a:pPr>
            <a:r>
              <a:rPr lang="en-US" sz="1457" b="1" dirty="0">
                <a:solidFill>
                  <a:srgbClr val="272525"/>
                </a:solidFill>
                <a:latin typeface="Eudoxus Sans" pitchFamily="34" charset="0"/>
                <a:ea typeface="Eudoxus Sans" pitchFamily="34" charset="-122"/>
                <a:cs typeface="Eudoxus Sans" pitchFamily="34" charset="-120"/>
              </a:rPr>
              <a:t>The Arabic language is widely spoken and holds cultural and religious significance. It has different forms including Classic Arabic, Modern Standard Arabic (MSA), and Colloquial Arabic.</a:t>
            </a:r>
            <a:endParaRPr lang="en-US" sz="1457" dirty="0"/>
          </a:p>
        </p:txBody>
      </p:sp>
      <p:sp>
        <p:nvSpPr>
          <p:cNvPr id="10" name="Shape 7"/>
          <p:cNvSpPr/>
          <p:nvPr/>
        </p:nvSpPr>
        <p:spPr>
          <a:xfrm>
            <a:off x="6459379" y="1768078"/>
            <a:ext cx="647581" cy="36909"/>
          </a:xfrm>
          <a:prstGeom prst="roundRect">
            <a:avLst>
              <a:gd name="adj" fmla="val 225583"/>
            </a:avLst>
          </a:prstGeom>
          <a:solidFill>
            <a:srgbClr val="99DDFF"/>
          </a:solidFill>
          <a:ln/>
        </p:spPr>
        <p:txBody>
          <a:bodyPr/>
          <a:lstStyle/>
          <a:p>
            <a:endParaRPr lang="en-GB"/>
          </a:p>
        </p:txBody>
      </p:sp>
      <p:sp>
        <p:nvSpPr>
          <p:cNvPr id="11" name="Shape 8"/>
          <p:cNvSpPr/>
          <p:nvPr/>
        </p:nvSpPr>
        <p:spPr>
          <a:xfrm>
            <a:off x="7106960" y="1578412"/>
            <a:ext cx="416243" cy="416243"/>
          </a:xfrm>
          <a:prstGeom prst="roundRect">
            <a:avLst>
              <a:gd name="adj" fmla="val 20003"/>
            </a:avLst>
          </a:prstGeom>
          <a:solidFill>
            <a:srgbClr val="CCEEFF"/>
          </a:solidFill>
          <a:ln w="11549">
            <a:solidFill>
              <a:srgbClr val="99DDFF"/>
            </a:solidFill>
            <a:prstDash val="solid"/>
          </a:ln>
        </p:spPr>
        <p:txBody>
          <a:bodyPr/>
          <a:lstStyle/>
          <a:p>
            <a:endParaRPr lang="en-GB"/>
          </a:p>
        </p:txBody>
      </p:sp>
      <p:sp>
        <p:nvSpPr>
          <p:cNvPr id="12" name="Text 9"/>
          <p:cNvSpPr/>
          <p:nvPr/>
        </p:nvSpPr>
        <p:spPr>
          <a:xfrm>
            <a:off x="7235071" y="1613059"/>
            <a:ext cx="160020" cy="346829"/>
          </a:xfrm>
          <a:prstGeom prst="rect">
            <a:avLst/>
          </a:prstGeom>
          <a:noFill/>
          <a:ln/>
        </p:spPr>
        <p:txBody>
          <a:bodyPr wrap="none" rtlCol="0" anchor="t"/>
          <a:lstStyle/>
          <a:p>
            <a:pPr marL="0" indent="0" algn="ctr">
              <a:lnSpc>
                <a:spcPts val="2732"/>
              </a:lnSpc>
              <a:buNone/>
            </a:pPr>
            <a:r>
              <a:rPr lang="en-US" sz="2185" b="1" dirty="0">
                <a:solidFill>
                  <a:srgbClr val="272525"/>
                </a:solidFill>
                <a:latin typeface="p22-mackinac-pro" pitchFamily="34" charset="0"/>
                <a:ea typeface="p22-mackinac-pro" pitchFamily="34" charset="-122"/>
                <a:cs typeface="p22-mackinac-pro" pitchFamily="34" charset="-120"/>
              </a:rPr>
              <a:t>2</a:t>
            </a:r>
            <a:endParaRPr lang="en-US" sz="2185" dirty="0"/>
          </a:p>
        </p:txBody>
      </p:sp>
      <p:sp>
        <p:nvSpPr>
          <p:cNvPr id="13" name="Text 10"/>
          <p:cNvSpPr/>
          <p:nvPr/>
        </p:nvSpPr>
        <p:spPr>
          <a:xfrm>
            <a:off x="3988594" y="1618893"/>
            <a:ext cx="2308860" cy="289084"/>
          </a:xfrm>
          <a:prstGeom prst="rect">
            <a:avLst/>
          </a:prstGeom>
          <a:noFill/>
          <a:ln/>
        </p:spPr>
        <p:txBody>
          <a:bodyPr wrap="none" rtlCol="0" anchor="t"/>
          <a:lstStyle/>
          <a:p>
            <a:pPr marL="0" indent="0" algn="r">
              <a:lnSpc>
                <a:spcPts val="2276"/>
              </a:lnSpc>
              <a:buNone/>
            </a:pPr>
            <a:r>
              <a:rPr lang="en-US" sz="1821" b="1" dirty="0">
                <a:solidFill>
                  <a:srgbClr val="272525"/>
                </a:solidFill>
                <a:latin typeface="p22-mackinac-pro" pitchFamily="34" charset="0"/>
                <a:ea typeface="p22-mackinac-pro" pitchFamily="34" charset="-122"/>
                <a:cs typeface="p22-mackinac-pro" pitchFamily="34" charset="-120"/>
              </a:rPr>
              <a:t>Arabic Twitter Users</a:t>
            </a:r>
            <a:endParaRPr lang="en-US" sz="1821" dirty="0"/>
          </a:p>
        </p:txBody>
      </p:sp>
      <p:sp>
        <p:nvSpPr>
          <p:cNvPr id="14" name="Text 11"/>
          <p:cNvSpPr/>
          <p:nvPr/>
        </p:nvSpPr>
        <p:spPr>
          <a:xfrm>
            <a:off x="2920841" y="2018943"/>
            <a:ext cx="3376612" cy="1183958"/>
          </a:xfrm>
          <a:prstGeom prst="rect">
            <a:avLst/>
          </a:prstGeom>
          <a:noFill/>
          <a:ln/>
        </p:spPr>
        <p:txBody>
          <a:bodyPr wrap="square" rtlCol="0" anchor="t"/>
          <a:lstStyle/>
          <a:p>
            <a:pPr marL="0" indent="0" algn="r">
              <a:lnSpc>
                <a:spcPts val="2331"/>
              </a:lnSpc>
              <a:buNone/>
            </a:pPr>
            <a:r>
              <a:rPr lang="en-US" sz="1457" b="1" dirty="0">
                <a:solidFill>
                  <a:srgbClr val="272525"/>
                </a:solidFill>
                <a:latin typeface="Eudoxus Sans" pitchFamily="34" charset="0"/>
                <a:ea typeface="Eudoxus Sans" pitchFamily="34" charset="-122"/>
                <a:cs typeface="Eudoxus Sans" pitchFamily="34" charset="-120"/>
              </a:rPr>
              <a:t>Twitter has around 5 million Arabic users, with the Kingdom of Saudi Arabia having 2.4 million active users.</a:t>
            </a:r>
            <a:endParaRPr lang="en-US" sz="1457" dirty="0"/>
          </a:p>
        </p:txBody>
      </p:sp>
      <p:sp>
        <p:nvSpPr>
          <p:cNvPr id="15" name="Shape 12"/>
          <p:cNvSpPr/>
          <p:nvPr/>
        </p:nvSpPr>
        <p:spPr>
          <a:xfrm>
            <a:off x="7523202" y="3574018"/>
            <a:ext cx="647581" cy="36909"/>
          </a:xfrm>
          <a:prstGeom prst="roundRect">
            <a:avLst>
              <a:gd name="adj" fmla="val 225583"/>
            </a:avLst>
          </a:prstGeom>
          <a:solidFill>
            <a:srgbClr val="99DDFF"/>
          </a:solidFill>
          <a:ln/>
        </p:spPr>
        <p:txBody>
          <a:bodyPr/>
          <a:lstStyle/>
          <a:p>
            <a:endParaRPr lang="en-GB"/>
          </a:p>
        </p:txBody>
      </p:sp>
      <p:sp>
        <p:nvSpPr>
          <p:cNvPr id="16" name="Shape 13"/>
          <p:cNvSpPr/>
          <p:nvPr/>
        </p:nvSpPr>
        <p:spPr>
          <a:xfrm>
            <a:off x="7106960" y="3384352"/>
            <a:ext cx="416243" cy="416243"/>
          </a:xfrm>
          <a:prstGeom prst="roundRect">
            <a:avLst>
              <a:gd name="adj" fmla="val 20003"/>
            </a:avLst>
          </a:prstGeom>
          <a:solidFill>
            <a:srgbClr val="CCEEFF"/>
          </a:solidFill>
          <a:ln w="11549">
            <a:solidFill>
              <a:srgbClr val="99DDFF"/>
            </a:solidFill>
            <a:prstDash val="solid"/>
          </a:ln>
        </p:spPr>
        <p:txBody>
          <a:bodyPr/>
          <a:lstStyle/>
          <a:p>
            <a:endParaRPr lang="en-GB"/>
          </a:p>
        </p:txBody>
      </p:sp>
      <p:sp>
        <p:nvSpPr>
          <p:cNvPr id="17" name="Text 14"/>
          <p:cNvSpPr/>
          <p:nvPr/>
        </p:nvSpPr>
        <p:spPr>
          <a:xfrm>
            <a:off x="7231261" y="3418999"/>
            <a:ext cx="167640" cy="346829"/>
          </a:xfrm>
          <a:prstGeom prst="rect">
            <a:avLst/>
          </a:prstGeom>
          <a:noFill/>
          <a:ln/>
        </p:spPr>
        <p:txBody>
          <a:bodyPr wrap="none" rtlCol="0" anchor="t"/>
          <a:lstStyle/>
          <a:p>
            <a:pPr marL="0" indent="0" algn="ctr">
              <a:lnSpc>
                <a:spcPts val="2732"/>
              </a:lnSpc>
              <a:buNone/>
            </a:pPr>
            <a:r>
              <a:rPr lang="en-US" sz="2185" b="1" dirty="0">
                <a:solidFill>
                  <a:srgbClr val="272525"/>
                </a:solidFill>
                <a:latin typeface="p22-mackinac-pro" pitchFamily="34" charset="0"/>
                <a:ea typeface="p22-mackinac-pro" pitchFamily="34" charset="-122"/>
                <a:cs typeface="p22-mackinac-pro" pitchFamily="34" charset="-120"/>
              </a:rPr>
              <a:t>3</a:t>
            </a:r>
            <a:endParaRPr lang="en-US" sz="2185" dirty="0"/>
          </a:p>
        </p:txBody>
      </p:sp>
      <p:sp>
        <p:nvSpPr>
          <p:cNvPr id="18" name="Text 15"/>
          <p:cNvSpPr/>
          <p:nvPr/>
        </p:nvSpPr>
        <p:spPr>
          <a:xfrm>
            <a:off x="8332708" y="3424833"/>
            <a:ext cx="2324100" cy="289084"/>
          </a:xfrm>
          <a:prstGeom prst="rect">
            <a:avLst/>
          </a:prstGeom>
          <a:noFill/>
          <a:ln/>
        </p:spPr>
        <p:txBody>
          <a:bodyPr wrap="none" rtlCol="0" anchor="t"/>
          <a:lstStyle/>
          <a:p>
            <a:pPr marL="0" indent="0" algn="l">
              <a:lnSpc>
                <a:spcPts val="2276"/>
              </a:lnSpc>
              <a:buNone/>
            </a:pPr>
            <a:r>
              <a:rPr lang="en-US" sz="1821" b="1" dirty="0">
                <a:solidFill>
                  <a:srgbClr val="272525"/>
                </a:solidFill>
                <a:latin typeface="p22-mackinac-pro" pitchFamily="34" charset="0"/>
                <a:ea typeface="p22-mackinac-pro" pitchFamily="34" charset="-122"/>
                <a:cs typeface="p22-mackinac-pro" pitchFamily="34" charset="-120"/>
              </a:rPr>
              <a:t>Challenges of Arabic</a:t>
            </a:r>
            <a:endParaRPr lang="en-US" sz="1821" dirty="0"/>
          </a:p>
        </p:txBody>
      </p:sp>
      <p:sp>
        <p:nvSpPr>
          <p:cNvPr id="19" name="Text 16"/>
          <p:cNvSpPr/>
          <p:nvPr/>
        </p:nvSpPr>
        <p:spPr>
          <a:xfrm>
            <a:off x="8332708" y="3824883"/>
            <a:ext cx="3376732" cy="887968"/>
          </a:xfrm>
          <a:prstGeom prst="rect">
            <a:avLst/>
          </a:prstGeom>
          <a:noFill/>
          <a:ln/>
        </p:spPr>
        <p:txBody>
          <a:bodyPr wrap="square" rtlCol="0" anchor="t"/>
          <a:lstStyle/>
          <a:p>
            <a:pPr marL="0" indent="0" algn="l">
              <a:lnSpc>
                <a:spcPts val="2331"/>
              </a:lnSpc>
              <a:buNone/>
            </a:pPr>
            <a:r>
              <a:rPr lang="en-US" sz="1457" b="1" dirty="0">
                <a:solidFill>
                  <a:srgbClr val="272525"/>
                </a:solidFill>
                <a:latin typeface="Eudoxus Sans" pitchFamily="34" charset="0"/>
                <a:ea typeface="Eudoxus Sans" pitchFamily="34" charset="-122"/>
                <a:cs typeface="Eudoxus Sans" pitchFamily="34" charset="-120"/>
              </a:rPr>
              <a:t>Arabic poses challenges due to its complex morphology, diacritics, and dialects.</a:t>
            </a:r>
            <a:endParaRPr lang="en-US" sz="1457" dirty="0"/>
          </a:p>
        </p:txBody>
      </p:sp>
      <p:sp>
        <p:nvSpPr>
          <p:cNvPr id="20" name="Shape 17"/>
          <p:cNvSpPr/>
          <p:nvPr/>
        </p:nvSpPr>
        <p:spPr>
          <a:xfrm>
            <a:off x="6459379" y="4643557"/>
            <a:ext cx="647581" cy="36909"/>
          </a:xfrm>
          <a:prstGeom prst="roundRect">
            <a:avLst>
              <a:gd name="adj" fmla="val 225583"/>
            </a:avLst>
          </a:prstGeom>
          <a:solidFill>
            <a:srgbClr val="99DDFF"/>
          </a:solidFill>
          <a:ln/>
        </p:spPr>
        <p:txBody>
          <a:bodyPr/>
          <a:lstStyle/>
          <a:p>
            <a:endParaRPr lang="en-GB"/>
          </a:p>
        </p:txBody>
      </p:sp>
      <p:sp>
        <p:nvSpPr>
          <p:cNvPr id="21" name="Shape 18"/>
          <p:cNvSpPr/>
          <p:nvPr/>
        </p:nvSpPr>
        <p:spPr>
          <a:xfrm>
            <a:off x="7106960" y="4453890"/>
            <a:ext cx="416243" cy="416243"/>
          </a:xfrm>
          <a:prstGeom prst="roundRect">
            <a:avLst>
              <a:gd name="adj" fmla="val 20003"/>
            </a:avLst>
          </a:prstGeom>
          <a:solidFill>
            <a:srgbClr val="CCEEFF"/>
          </a:solidFill>
          <a:ln w="11549">
            <a:solidFill>
              <a:srgbClr val="99DDFF"/>
            </a:solidFill>
            <a:prstDash val="solid"/>
          </a:ln>
        </p:spPr>
        <p:txBody>
          <a:bodyPr/>
          <a:lstStyle/>
          <a:p>
            <a:endParaRPr lang="en-GB"/>
          </a:p>
        </p:txBody>
      </p:sp>
      <p:sp>
        <p:nvSpPr>
          <p:cNvPr id="22" name="Text 19"/>
          <p:cNvSpPr/>
          <p:nvPr/>
        </p:nvSpPr>
        <p:spPr>
          <a:xfrm>
            <a:off x="7227451" y="4488537"/>
            <a:ext cx="175260" cy="346829"/>
          </a:xfrm>
          <a:prstGeom prst="rect">
            <a:avLst/>
          </a:prstGeom>
          <a:noFill/>
          <a:ln/>
        </p:spPr>
        <p:txBody>
          <a:bodyPr wrap="none" rtlCol="0" anchor="t"/>
          <a:lstStyle/>
          <a:p>
            <a:pPr marL="0" indent="0" algn="ctr">
              <a:lnSpc>
                <a:spcPts val="2732"/>
              </a:lnSpc>
              <a:buNone/>
            </a:pPr>
            <a:r>
              <a:rPr lang="en-US" sz="2185" b="1" dirty="0">
                <a:solidFill>
                  <a:srgbClr val="272525"/>
                </a:solidFill>
                <a:latin typeface="p22-mackinac-pro" pitchFamily="34" charset="0"/>
                <a:ea typeface="p22-mackinac-pro" pitchFamily="34" charset="-122"/>
                <a:cs typeface="p22-mackinac-pro" pitchFamily="34" charset="-120"/>
              </a:rPr>
              <a:t>4</a:t>
            </a:r>
            <a:endParaRPr lang="en-US" sz="2185" dirty="0"/>
          </a:p>
        </p:txBody>
      </p:sp>
      <p:sp>
        <p:nvSpPr>
          <p:cNvPr id="23" name="Text 20"/>
          <p:cNvSpPr/>
          <p:nvPr/>
        </p:nvSpPr>
        <p:spPr>
          <a:xfrm>
            <a:off x="3020854" y="4494371"/>
            <a:ext cx="3276600" cy="289084"/>
          </a:xfrm>
          <a:prstGeom prst="rect">
            <a:avLst/>
          </a:prstGeom>
          <a:noFill/>
          <a:ln/>
        </p:spPr>
        <p:txBody>
          <a:bodyPr wrap="none" rtlCol="0" anchor="t"/>
          <a:lstStyle/>
          <a:p>
            <a:pPr marL="0" indent="0" algn="r">
              <a:lnSpc>
                <a:spcPts val="2276"/>
              </a:lnSpc>
              <a:buNone/>
            </a:pPr>
            <a:r>
              <a:rPr lang="en-US" sz="1821" b="1" dirty="0">
                <a:solidFill>
                  <a:srgbClr val="272525"/>
                </a:solidFill>
                <a:latin typeface="p22-mackinac-pro" pitchFamily="34" charset="0"/>
                <a:ea typeface="p22-mackinac-pro" pitchFamily="34" charset="-122"/>
                <a:cs typeface="p22-mackinac-pro" pitchFamily="34" charset="-120"/>
              </a:rPr>
              <a:t>Sentiment Analysis Research</a:t>
            </a:r>
            <a:endParaRPr lang="en-US" sz="1821" dirty="0"/>
          </a:p>
        </p:txBody>
      </p:sp>
      <p:sp>
        <p:nvSpPr>
          <p:cNvPr id="24" name="Text 21"/>
          <p:cNvSpPr/>
          <p:nvPr/>
        </p:nvSpPr>
        <p:spPr>
          <a:xfrm>
            <a:off x="2920841" y="4894421"/>
            <a:ext cx="3376612" cy="591979"/>
          </a:xfrm>
          <a:prstGeom prst="rect">
            <a:avLst/>
          </a:prstGeom>
          <a:noFill/>
          <a:ln/>
        </p:spPr>
        <p:txBody>
          <a:bodyPr wrap="square" rtlCol="0" anchor="t"/>
          <a:lstStyle/>
          <a:p>
            <a:pPr marL="0" indent="0" algn="r">
              <a:lnSpc>
                <a:spcPts val="2331"/>
              </a:lnSpc>
              <a:buNone/>
            </a:pPr>
            <a:r>
              <a:rPr lang="en-US" sz="1457" b="1" dirty="0">
                <a:solidFill>
                  <a:srgbClr val="272525"/>
                </a:solidFill>
                <a:latin typeface="Eudoxus Sans" pitchFamily="34" charset="0"/>
                <a:ea typeface="Eudoxus Sans" pitchFamily="34" charset="-122"/>
                <a:cs typeface="Eudoxus Sans" pitchFamily="34" charset="-120"/>
              </a:rPr>
              <a:t>There is a research gap in Sentiment Analysis for Arabic.</a:t>
            </a:r>
            <a:endParaRPr lang="en-US" sz="1457" dirty="0"/>
          </a:p>
        </p:txBody>
      </p:sp>
      <p:sp>
        <p:nvSpPr>
          <p:cNvPr id="25" name="Shape 22"/>
          <p:cNvSpPr/>
          <p:nvPr/>
        </p:nvSpPr>
        <p:spPr>
          <a:xfrm>
            <a:off x="7523202" y="5565100"/>
            <a:ext cx="647581" cy="36909"/>
          </a:xfrm>
          <a:prstGeom prst="roundRect">
            <a:avLst>
              <a:gd name="adj" fmla="val 225583"/>
            </a:avLst>
          </a:prstGeom>
          <a:solidFill>
            <a:srgbClr val="99DDFF"/>
          </a:solidFill>
          <a:ln/>
        </p:spPr>
        <p:txBody>
          <a:bodyPr/>
          <a:lstStyle/>
          <a:p>
            <a:endParaRPr lang="en-GB"/>
          </a:p>
        </p:txBody>
      </p:sp>
      <p:sp>
        <p:nvSpPr>
          <p:cNvPr id="26" name="Shape 23"/>
          <p:cNvSpPr/>
          <p:nvPr/>
        </p:nvSpPr>
        <p:spPr>
          <a:xfrm>
            <a:off x="7106960" y="5375434"/>
            <a:ext cx="416243" cy="416243"/>
          </a:xfrm>
          <a:prstGeom prst="roundRect">
            <a:avLst>
              <a:gd name="adj" fmla="val 20003"/>
            </a:avLst>
          </a:prstGeom>
          <a:solidFill>
            <a:srgbClr val="CCEEFF"/>
          </a:solidFill>
          <a:ln w="11549">
            <a:solidFill>
              <a:srgbClr val="99DDFF"/>
            </a:solidFill>
            <a:prstDash val="solid"/>
          </a:ln>
        </p:spPr>
        <p:txBody>
          <a:bodyPr/>
          <a:lstStyle/>
          <a:p>
            <a:endParaRPr lang="en-GB"/>
          </a:p>
        </p:txBody>
      </p:sp>
      <p:sp>
        <p:nvSpPr>
          <p:cNvPr id="27" name="Text 24"/>
          <p:cNvSpPr/>
          <p:nvPr/>
        </p:nvSpPr>
        <p:spPr>
          <a:xfrm>
            <a:off x="7235071" y="5410081"/>
            <a:ext cx="160020" cy="346829"/>
          </a:xfrm>
          <a:prstGeom prst="rect">
            <a:avLst/>
          </a:prstGeom>
          <a:noFill/>
          <a:ln/>
        </p:spPr>
        <p:txBody>
          <a:bodyPr wrap="none" rtlCol="0" anchor="t"/>
          <a:lstStyle/>
          <a:p>
            <a:pPr marL="0" indent="0" algn="ctr">
              <a:lnSpc>
                <a:spcPts val="2732"/>
              </a:lnSpc>
              <a:buNone/>
            </a:pPr>
            <a:r>
              <a:rPr lang="en-US" sz="2185" b="1" dirty="0">
                <a:solidFill>
                  <a:srgbClr val="272525"/>
                </a:solidFill>
                <a:latin typeface="p22-mackinac-pro" pitchFamily="34" charset="0"/>
                <a:ea typeface="p22-mackinac-pro" pitchFamily="34" charset="-122"/>
                <a:cs typeface="p22-mackinac-pro" pitchFamily="34" charset="-120"/>
              </a:rPr>
              <a:t>5</a:t>
            </a:r>
            <a:endParaRPr lang="en-US" sz="2185" dirty="0"/>
          </a:p>
        </p:txBody>
      </p:sp>
      <p:sp>
        <p:nvSpPr>
          <p:cNvPr id="28" name="Text 25"/>
          <p:cNvSpPr/>
          <p:nvPr/>
        </p:nvSpPr>
        <p:spPr>
          <a:xfrm>
            <a:off x="8332708" y="5415915"/>
            <a:ext cx="2987040" cy="289084"/>
          </a:xfrm>
          <a:prstGeom prst="rect">
            <a:avLst/>
          </a:prstGeom>
          <a:noFill/>
          <a:ln/>
        </p:spPr>
        <p:txBody>
          <a:bodyPr wrap="none" rtlCol="0" anchor="t"/>
          <a:lstStyle/>
          <a:p>
            <a:pPr marL="0" indent="0" algn="l">
              <a:lnSpc>
                <a:spcPts val="2276"/>
              </a:lnSpc>
              <a:buNone/>
            </a:pPr>
            <a:r>
              <a:rPr lang="en-US" sz="1821" b="1" dirty="0">
                <a:solidFill>
                  <a:srgbClr val="272525"/>
                </a:solidFill>
                <a:latin typeface="p22-mackinac-pro" pitchFamily="34" charset="0"/>
                <a:ea typeface="p22-mackinac-pro" pitchFamily="34" charset="-122"/>
                <a:cs typeface="p22-mackinac-pro" pitchFamily="34" charset="-120"/>
              </a:rPr>
              <a:t>Twitter and Cyberbullying</a:t>
            </a:r>
            <a:endParaRPr lang="en-US" sz="1821" dirty="0"/>
          </a:p>
        </p:txBody>
      </p:sp>
      <p:sp>
        <p:nvSpPr>
          <p:cNvPr id="29" name="Text 26"/>
          <p:cNvSpPr/>
          <p:nvPr/>
        </p:nvSpPr>
        <p:spPr>
          <a:xfrm>
            <a:off x="8332708" y="5815965"/>
            <a:ext cx="3376732" cy="887968"/>
          </a:xfrm>
          <a:prstGeom prst="rect">
            <a:avLst/>
          </a:prstGeom>
          <a:noFill/>
          <a:ln/>
        </p:spPr>
        <p:txBody>
          <a:bodyPr wrap="square" rtlCol="0" anchor="t"/>
          <a:lstStyle/>
          <a:p>
            <a:pPr marL="0" indent="0" algn="l">
              <a:lnSpc>
                <a:spcPts val="2331"/>
              </a:lnSpc>
              <a:buNone/>
            </a:pPr>
            <a:r>
              <a:rPr lang="en-US" sz="1457" b="1" dirty="0">
                <a:solidFill>
                  <a:srgbClr val="272525"/>
                </a:solidFill>
                <a:latin typeface="Eudoxus Sans" pitchFamily="34" charset="0"/>
                <a:ea typeface="Eudoxus Sans" pitchFamily="34" charset="-122"/>
                <a:cs typeface="Eudoxus Sans" pitchFamily="34" charset="-120"/>
              </a:rPr>
              <a:t>Twitter is a platform for sharing opinions and experiences, but it also faces issues like CyberBullying.</a:t>
            </a:r>
            <a:endParaRPr lang="en-US" sz="1457" dirty="0"/>
          </a:p>
        </p:txBody>
      </p:sp>
      <p:sp>
        <p:nvSpPr>
          <p:cNvPr id="30" name="Shape 27"/>
          <p:cNvSpPr/>
          <p:nvPr/>
        </p:nvSpPr>
        <p:spPr>
          <a:xfrm>
            <a:off x="6459379" y="6486644"/>
            <a:ext cx="647581" cy="36909"/>
          </a:xfrm>
          <a:prstGeom prst="roundRect">
            <a:avLst>
              <a:gd name="adj" fmla="val 225583"/>
            </a:avLst>
          </a:prstGeom>
          <a:solidFill>
            <a:srgbClr val="99DDFF"/>
          </a:solidFill>
          <a:ln/>
        </p:spPr>
        <p:txBody>
          <a:bodyPr/>
          <a:lstStyle/>
          <a:p>
            <a:endParaRPr lang="en-GB"/>
          </a:p>
        </p:txBody>
      </p:sp>
      <p:sp>
        <p:nvSpPr>
          <p:cNvPr id="31" name="Shape 28"/>
          <p:cNvSpPr/>
          <p:nvPr/>
        </p:nvSpPr>
        <p:spPr>
          <a:xfrm>
            <a:off x="7106960" y="6296978"/>
            <a:ext cx="416243" cy="416243"/>
          </a:xfrm>
          <a:prstGeom prst="roundRect">
            <a:avLst>
              <a:gd name="adj" fmla="val 20003"/>
            </a:avLst>
          </a:prstGeom>
          <a:solidFill>
            <a:srgbClr val="CCEEFF"/>
          </a:solidFill>
          <a:ln w="11549">
            <a:solidFill>
              <a:srgbClr val="99DDFF"/>
            </a:solidFill>
            <a:prstDash val="solid"/>
          </a:ln>
        </p:spPr>
        <p:txBody>
          <a:bodyPr/>
          <a:lstStyle/>
          <a:p>
            <a:endParaRPr lang="en-GB"/>
          </a:p>
        </p:txBody>
      </p:sp>
      <p:sp>
        <p:nvSpPr>
          <p:cNvPr id="32" name="Text 29"/>
          <p:cNvSpPr/>
          <p:nvPr/>
        </p:nvSpPr>
        <p:spPr>
          <a:xfrm>
            <a:off x="7227451" y="6331625"/>
            <a:ext cx="175260" cy="346829"/>
          </a:xfrm>
          <a:prstGeom prst="rect">
            <a:avLst/>
          </a:prstGeom>
          <a:noFill/>
          <a:ln/>
        </p:spPr>
        <p:txBody>
          <a:bodyPr wrap="none" rtlCol="0" anchor="t"/>
          <a:lstStyle/>
          <a:p>
            <a:pPr marL="0" indent="0" algn="ctr">
              <a:lnSpc>
                <a:spcPts val="2732"/>
              </a:lnSpc>
              <a:buNone/>
            </a:pPr>
            <a:r>
              <a:rPr lang="en-US" sz="2185" b="1" dirty="0">
                <a:solidFill>
                  <a:srgbClr val="272525"/>
                </a:solidFill>
                <a:latin typeface="p22-mackinac-pro" pitchFamily="34" charset="0"/>
                <a:ea typeface="p22-mackinac-pro" pitchFamily="34" charset="-122"/>
                <a:cs typeface="p22-mackinac-pro" pitchFamily="34" charset="-120"/>
              </a:rPr>
              <a:t>6</a:t>
            </a:r>
            <a:endParaRPr lang="en-US" sz="2185" dirty="0"/>
          </a:p>
        </p:txBody>
      </p:sp>
      <p:sp>
        <p:nvSpPr>
          <p:cNvPr id="33" name="Text 30"/>
          <p:cNvSpPr/>
          <p:nvPr/>
        </p:nvSpPr>
        <p:spPr>
          <a:xfrm>
            <a:off x="4447223" y="6337459"/>
            <a:ext cx="1850231" cy="289084"/>
          </a:xfrm>
          <a:prstGeom prst="rect">
            <a:avLst/>
          </a:prstGeom>
          <a:noFill/>
          <a:ln/>
        </p:spPr>
        <p:txBody>
          <a:bodyPr wrap="none" rtlCol="0" anchor="t"/>
          <a:lstStyle/>
          <a:p>
            <a:pPr marL="0" indent="0" algn="r">
              <a:lnSpc>
                <a:spcPts val="2276"/>
              </a:lnSpc>
              <a:buNone/>
            </a:pPr>
            <a:r>
              <a:rPr lang="en-US" sz="1821" b="1" dirty="0">
                <a:solidFill>
                  <a:srgbClr val="272525"/>
                </a:solidFill>
                <a:latin typeface="p22-mackinac-pro" pitchFamily="34" charset="0"/>
                <a:ea typeface="p22-mackinac-pro" pitchFamily="34" charset="-122"/>
                <a:cs typeface="p22-mackinac-pro" pitchFamily="34" charset="-120"/>
              </a:rPr>
              <a:t>Data Extraction</a:t>
            </a:r>
            <a:endParaRPr lang="en-US" sz="1821" dirty="0"/>
          </a:p>
        </p:txBody>
      </p:sp>
      <p:sp>
        <p:nvSpPr>
          <p:cNvPr id="34" name="Text 31"/>
          <p:cNvSpPr/>
          <p:nvPr/>
        </p:nvSpPr>
        <p:spPr>
          <a:xfrm>
            <a:off x="2920841" y="6737509"/>
            <a:ext cx="3376612" cy="591979"/>
          </a:xfrm>
          <a:prstGeom prst="rect">
            <a:avLst/>
          </a:prstGeom>
          <a:noFill/>
          <a:ln/>
        </p:spPr>
        <p:txBody>
          <a:bodyPr wrap="square" rtlCol="0" anchor="t"/>
          <a:lstStyle/>
          <a:p>
            <a:pPr marL="0" indent="0" algn="r">
              <a:lnSpc>
                <a:spcPts val="2331"/>
              </a:lnSpc>
              <a:buNone/>
            </a:pPr>
            <a:r>
              <a:rPr lang="en-US" sz="1457" b="1" dirty="0">
                <a:solidFill>
                  <a:srgbClr val="272525"/>
                </a:solidFill>
                <a:latin typeface="Eudoxus Sans" pitchFamily="34" charset="0"/>
                <a:ea typeface="Eudoxus Sans" pitchFamily="34" charset="-122"/>
                <a:cs typeface="Eudoxus Sans" pitchFamily="34" charset="-120"/>
              </a:rPr>
              <a:t>Data extraction from Twitter can be done using the Twitter API.</a:t>
            </a:r>
            <a:endParaRPr lang="en-US" sz="1457" dirty="0"/>
          </a:p>
        </p:txBody>
      </p:sp>
      <p:pic>
        <p:nvPicPr>
          <p:cNvPr id="3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982319"/>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4282440" cy="486013"/>
          </a:xfrm>
          <a:prstGeom prst="rect">
            <a:avLst/>
          </a:prstGeom>
          <a:noFill/>
          <a:ln/>
        </p:spPr>
        <p:txBody>
          <a:bodyPr wrap="non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L ITERATURE REVIEW</a:t>
            </a:r>
            <a:endParaRPr lang="en-US" sz="3062" dirty="0"/>
          </a:p>
        </p:txBody>
      </p:sp>
      <p:sp>
        <p:nvSpPr>
          <p:cNvPr id="6" name="Shape 2"/>
          <p:cNvSpPr/>
          <p:nvPr/>
        </p:nvSpPr>
        <p:spPr>
          <a:xfrm>
            <a:off x="3621167" y="3236833"/>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7" name="Text 3"/>
          <p:cNvSpPr/>
          <p:nvPr/>
        </p:nvSpPr>
        <p:spPr>
          <a:xfrm>
            <a:off x="3750350" y="3265884"/>
            <a:ext cx="914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8" name="Text 4"/>
          <p:cNvSpPr/>
          <p:nvPr/>
        </p:nvSpPr>
        <p:spPr>
          <a:xfrm>
            <a:off x="4126587" y="3266003"/>
            <a:ext cx="6629400" cy="291703"/>
          </a:xfrm>
          <a:prstGeom prst="rect">
            <a:avLst/>
          </a:prstGeom>
          <a:noFill/>
          <a:ln/>
        </p:spPr>
        <p:txBody>
          <a:bodyPr wrap="none" rtlCol="0" anchor="t"/>
          <a:lstStyle/>
          <a:p>
            <a:pPr marL="0" indent="0">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Research Gap for the Application of SA in Arabic Language</a:t>
            </a:r>
            <a:endParaRPr lang="en-US" sz="1837" dirty="0"/>
          </a:p>
        </p:txBody>
      </p:sp>
      <p:sp>
        <p:nvSpPr>
          <p:cNvPr id="9" name="Text 5"/>
          <p:cNvSpPr/>
          <p:nvPr/>
        </p:nvSpPr>
        <p:spPr>
          <a:xfrm>
            <a:off x="4375309" y="3732609"/>
            <a:ext cx="6633924" cy="248722"/>
          </a:xfrm>
          <a:prstGeom prst="rect">
            <a:avLst/>
          </a:prstGeom>
          <a:noFill/>
          <a:ln/>
        </p:spPr>
        <p:txBody>
          <a:bodyPr wrap="non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We have very rare research</a:t>
            </a:r>
            <a:endParaRPr lang="en-US" sz="1225" dirty="0"/>
          </a:p>
        </p:txBody>
      </p:sp>
      <p:sp>
        <p:nvSpPr>
          <p:cNvPr id="10" name="Text 6"/>
          <p:cNvSpPr/>
          <p:nvPr/>
        </p:nvSpPr>
        <p:spPr>
          <a:xfrm>
            <a:off x="4375309" y="4043482"/>
            <a:ext cx="6633924" cy="497443"/>
          </a:xfrm>
          <a:prstGeom prst="rect">
            <a:avLst/>
          </a:prstGeom>
          <a:noFill/>
          <a:ln/>
        </p:spPr>
        <p:txBody>
          <a:bodyPr wrap="squar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In the early stage of SA, there was work on the basis of text mining, but it revolved rapidly.</a:t>
            </a:r>
            <a:endParaRPr lang="en-US" sz="1225" dirty="0"/>
          </a:p>
        </p:txBody>
      </p:sp>
      <p:sp>
        <p:nvSpPr>
          <p:cNvPr id="11" name="Text 7"/>
          <p:cNvSpPr/>
          <p:nvPr/>
        </p:nvSpPr>
        <p:spPr>
          <a:xfrm>
            <a:off x="4375309" y="4603075"/>
            <a:ext cx="6633924" cy="248722"/>
          </a:xfrm>
          <a:prstGeom prst="rect">
            <a:avLst/>
          </a:prstGeom>
          <a:noFill/>
          <a:ln/>
        </p:spPr>
        <p:txBody>
          <a:bodyPr wrap="non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Previously, it could only classify negative and positive sentiments.</a:t>
            </a:r>
            <a:endParaRPr lang="en-US" sz="1225" dirty="0"/>
          </a:p>
        </p:txBody>
      </p:sp>
      <p:sp>
        <p:nvSpPr>
          <p:cNvPr id="12" name="Shape 8"/>
          <p:cNvSpPr/>
          <p:nvPr/>
        </p:nvSpPr>
        <p:spPr>
          <a:xfrm>
            <a:off x="3621167" y="5153025"/>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3" name="Text 9"/>
          <p:cNvSpPr/>
          <p:nvPr/>
        </p:nvSpPr>
        <p:spPr>
          <a:xfrm>
            <a:off x="3727490" y="5182076"/>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4" name="Text 10"/>
          <p:cNvSpPr/>
          <p:nvPr/>
        </p:nvSpPr>
        <p:spPr>
          <a:xfrm>
            <a:off x="4126587" y="5182195"/>
            <a:ext cx="3931920" cy="291703"/>
          </a:xfrm>
          <a:prstGeom prst="rect">
            <a:avLst/>
          </a:prstGeom>
          <a:noFill/>
          <a:ln/>
        </p:spPr>
        <p:txBody>
          <a:bodyPr wrap="none" rtlCol="0" anchor="t"/>
          <a:lstStyle/>
          <a:p>
            <a:pPr marL="0" indent="0">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Development of Machine Learning</a:t>
            </a:r>
            <a:endParaRPr lang="en-US" sz="1837" dirty="0"/>
          </a:p>
        </p:txBody>
      </p:sp>
      <p:sp>
        <p:nvSpPr>
          <p:cNvPr id="15" name="Text 11"/>
          <p:cNvSpPr/>
          <p:nvPr/>
        </p:nvSpPr>
        <p:spPr>
          <a:xfrm>
            <a:off x="4375309" y="5648801"/>
            <a:ext cx="6633924" cy="497443"/>
          </a:xfrm>
          <a:prstGeom prst="rect">
            <a:avLst/>
          </a:prstGeom>
          <a:noFill/>
          <a:ln/>
        </p:spPr>
        <p:txBody>
          <a:bodyPr wrap="squar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The ML is used with several algorithms, including SVM, K-nearest neighbor (KNN) , Naïve Bayes (NB), and Decision Tree (DT).</a:t>
            </a:r>
            <a:endParaRPr lang="en-US" sz="1225" dirty="0"/>
          </a:p>
        </p:txBody>
      </p:sp>
      <p:sp>
        <p:nvSpPr>
          <p:cNvPr id="16" name="Text 12"/>
          <p:cNvSpPr/>
          <p:nvPr/>
        </p:nvSpPr>
        <p:spPr>
          <a:xfrm>
            <a:off x="4375309" y="6208395"/>
            <a:ext cx="6633924" cy="497443"/>
          </a:xfrm>
          <a:prstGeom prst="rect">
            <a:avLst/>
          </a:prstGeom>
          <a:noFill/>
          <a:ln/>
        </p:spPr>
        <p:txBody>
          <a:bodyPr wrap="squar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“Arabic Sentiment Analysis” (ASA) is conducted by using the MSA and other Arabic dialects like Egyptian.</a:t>
            </a:r>
            <a:endParaRPr lang="en-US" sz="1225" dirty="0"/>
          </a:p>
        </p:txBody>
      </p:sp>
      <p:sp>
        <p:nvSpPr>
          <p:cNvPr id="17" name="Text 13"/>
          <p:cNvSpPr/>
          <p:nvPr/>
        </p:nvSpPr>
        <p:spPr>
          <a:xfrm>
            <a:off x="4375309" y="6767989"/>
            <a:ext cx="6633924" cy="497443"/>
          </a:xfrm>
          <a:prstGeom prst="rect">
            <a:avLst/>
          </a:prstGeom>
          <a:noFill/>
          <a:ln/>
        </p:spPr>
        <p:txBody>
          <a:bodyPr wrap="squar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The concern about the TC is based on the steps.</a:t>
            </a:r>
            <a:r>
              <a:rPr lang="en-US" sz="1225" dirty="0">
                <a:solidFill>
                  <a:srgbClr val="272525"/>
                </a:solidFill>
                <a:latin typeface="Eudoxus Sans" pitchFamily="34" charset="0"/>
                <a:ea typeface="Eudoxus Sans" pitchFamily="34" charset="-122"/>
                <a:cs typeface="Eudoxus Sans" pitchFamily="34" charset="-120"/>
              </a:rPr>
              <a:t>
</a:t>
            </a:r>
            <a:endParaRPr lang="en-US" sz="1225" dirty="0"/>
          </a:p>
        </p:txBody>
      </p:sp>
      <p:sp>
        <p:nvSpPr>
          <p:cNvPr id="18" name="Shape 14"/>
          <p:cNvSpPr/>
          <p:nvPr/>
        </p:nvSpPr>
        <p:spPr>
          <a:xfrm>
            <a:off x="3621167" y="7566660"/>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9" name="Text 15"/>
          <p:cNvSpPr/>
          <p:nvPr/>
        </p:nvSpPr>
        <p:spPr>
          <a:xfrm>
            <a:off x="3727490" y="7595711"/>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20" name="Text 16"/>
          <p:cNvSpPr/>
          <p:nvPr/>
        </p:nvSpPr>
        <p:spPr>
          <a:xfrm>
            <a:off x="4126587" y="7595830"/>
            <a:ext cx="1866424" cy="291703"/>
          </a:xfrm>
          <a:prstGeom prst="rect">
            <a:avLst/>
          </a:prstGeom>
          <a:noFill/>
          <a:ln/>
        </p:spPr>
        <p:txBody>
          <a:bodyPr wrap="none" rtlCol="0" anchor="t"/>
          <a:lstStyle/>
          <a:p>
            <a:pPr marL="0" indent="0">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Steps</a:t>
            </a:r>
            <a:endParaRPr lang="en-US" sz="1837" dirty="0"/>
          </a:p>
        </p:txBody>
      </p:sp>
      <p:sp>
        <p:nvSpPr>
          <p:cNvPr id="21" name="Text 17"/>
          <p:cNvSpPr/>
          <p:nvPr/>
        </p:nvSpPr>
        <p:spPr>
          <a:xfrm>
            <a:off x="4375309" y="8062436"/>
            <a:ext cx="6633924" cy="248722"/>
          </a:xfrm>
          <a:prstGeom prst="rect">
            <a:avLst/>
          </a:prstGeom>
          <a:noFill/>
          <a:ln/>
        </p:spPr>
        <p:txBody>
          <a:bodyPr wrap="non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Data Collection (web pages)</a:t>
            </a:r>
            <a:endParaRPr lang="en-US" sz="1225" dirty="0"/>
          </a:p>
        </p:txBody>
      </p:sp>
      <p:sp>
        <p:nvSpPr>
          <p:cNvPr id="22" name="Text 18"/>
          <p:cNvSpPr/>
          <p:nvPr/>
        </p:nvSpPr>
        <p:spPr>
          <a:xfrm>
            <a:off x="4375309" y="8373308"/>
            <a:ext cx="6633924" cy="248722"/>
          </a:xfrm>
          <a:prstGeom prst="rect">
            <a:avLst/>
          </a:prstGeom>
          <a:noFill/>
          <a:ln/>
        </p:spPr>
        <p:txBody>
          <a:bodyPr wrap="non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Preprocessing (subprocesses) </a:t>
            </a:r>
            <a:endParaRPr lang="en-US" sz="1225" dirty="0"/>
          </a:p>
        </p:txBody>
      </p:sp>
      <p:sp>
        <p:nvSpPr>
          <p:cNvPr id="23" name="Text 19"/>
          <p:cNvSpPr/>
          <p:nvPr/>
        </p:nvSpPr>
        <p:spPr>
          <a:xfrm>
            <a:off x="4375309" y="8684181"/>
            <a:ext cx="6633924" cy="248722"/>
          </a:xfrm>
          <a:prstGeom prst="rect">
            <a:avLst/>
          </a:prstGeom>
          <a:noFill/>
          <a:ln/>
        </p:spPr>
        <p:txBody>
          <a:bodyPr wrap="non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Selection of Features</a:t>
            </a:r>
            <a:endParaRPr lang="en-US" sz="1225" dirty="0"/>
          </a:p>
        </p:txBody>
      </p:sp>
      <p:sp>
        <p:nvSpPr>
          <p:cNvPr id="24" name="Text 20"/>
          <p:cNvSpPr/>
          <p:nvPr/>
        </p:nvSpPr>
        <p:spPr>
          <a:xfrm>
            <a:off x="4375309" y="8995053"/>
            <a:ext cx="6633924" cy="248722"/>
          </a:xfrm>
          <a:prstGeom prst="rect">
            <a:avLst/>
          </a:prstGeom>
          <a:noFill/>
          <a:ln/>
        </p:spPr>
        <p:txBody>
          <a:bodyPr wrap="non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Data Classification</a:t>
            </a:r>
            <a:endParaRPr lang="en-US" sz="1225" dirty="0"/>
          </a:p>
        </p:txBody>
      </p:sp>
      <p:sp>
        <p:nvSpPr>
          <p:cNvPr id="25" name="Text 21"/>
          <p:cNvSpPr/>
          <p:nvPr/>
        </p:nvSpPr>
        <p:spPr>
          <a:xfrm>
            <a:off x="4375309" y="9305925"/>
            <a:ext cx="6633924" cy="248722"/>
          </a:xfrm>
          <a:prstGeom prst="rect">
            <a:avLst/>
          </a:prstGeom>
          <a:noFill/>
          <a:ln/>
        </p:spPr>
        <p:txBody>
          <a:bodyPr wrap="non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The Evaluation of Data</a:t>
            </a:r>
            <a:endParaRPr lang="en-US" sz="1225" dirty="0"/>
          </a:p>
        </p:txBody>
      </p:sp>
      <p:pic>
        <p:nvPicPr>
          <p:cNvPr id="2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7032724"/>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4526280" cy="583168"/>
          </a:xfrm>
          <a:prstGeom prst="rect">
            <a:avLst/>
          </a:prstGeom>
          <a:noFill/>
          <a:ln/>
        </p:spPr>
        <p:txBody>
          <a:bodyPr wrap="none" rtlCol="0" anchor="t"/>
          <a:lstStyle/>
          <a:p>
            <a:pPr marL="0" indent="0">
              <a:lnSpc>
                <a:spcPts val="4593"/>
              </a:lnSpc>
              <a:buNone/>
            </a:pPr>
            <a:r>
              <a:rPr lang="en-US" sz="3674" b="1" dirty="0">
                <a:solidFill>
                  <a:srgbClr val="000000"/>
                </a:solidFill>
                <a:latin typeface="p22-mackinac-pro" pitchFamily="34" charset="0"/>
                <a:ea typeface="p22-mackinac-pro" pitchFamily="34" charset="-122"/>
                <a:cs typeface="p22-mackinac-pro" pitchFamily="34" charset="-120"/>
              </a:rPr>
              <a:t>Data Pre-processing</a:t>
            </a:r>
            <a:endParaRPr lang="en-US" sz="3674" dirty="0"/>
          </a:p>
        </p:txBody>
      </p:sp>
      <p:pic>
        <p:nvPicPr>
          <p:cNvPr id="6" name="Image 2" descr="preencoded.png"/>
          <p:cNvPicPr>
            <a:picLocks noChangeAspect="1"/>
          </p:cNvPicPr>
          <p:nvPr/>
        </p:nvPicPr>
        <p:blipFill>
          <a:blip r:embed="rId5"/>
          <a:stretch>
            <a:fillRect/>
          </a:stretch>
        </p:blipFill>
        <p:spPr>
          <a:xfrm>
            <a:off x="3621167" y="3188256"/>
            <a:ext cx="3577352" cy="3577352"/>
          </a:xfrm>
          <a:prstGeom prst="rect">
            <a:avLst/>
          </a:prstGeom>
        </p:spPr>
      </p:pic>
      <p:sp>
        <p:nvSpPr>
          <p:cNvPr id="7" name="Text 2"/>
          <p:cNvSpPr/>
          <p:nvPr/>
        </p:nvSpPr>
        <p:spPr>
          <a:xfrm>
            <a:off x="4476631" y="6959917"/>
            <a:ext cx="1866424" cy="291703"/>
          </a:xfrm>
          <a:prstGeom prst="rect">
            <a:avLst/>
          </a:prstGeom>
          <a:noFill/>
          <a:ln/>
        </p:spPr>
        <p:txBody>
          <a:bodyPr wrap="none" rtlCol="0" anchor="t"/>
          <a:lstStyle/>
          <a:p>
            <a:pPr marL="0" indent="0" algn="ctr">
              <a:lnSpc>
                <a:spcPts val="2296"/>
              </a:lnSpc>
              <a:buNone/>
            </a:pPr>
            <a:r>
              <a:rPr lang="en-US" sz="1837" b="1" dirty="0">
                <a:solidFill>
                  <a:srgbClr val="000000"/>
                </a:solidFill>
                <a:latin typeface="p22-mackinac-pro" pitchFamily="34" charset="0"/>
                <a:ea typeface="p22-mackinac-pro" pitchFamily="34" charset="-122"/>
                <a:cs typeface="p22-mackinac-pro" pitchFamily="34" charset="-120"/>
              </a:rPr>
              <a:t>Data Cleaning</a:t>
            </a:r>
            <a:endParaRPr lang="en-US" sz="1837" dirty="0"/>
          </a:p>
        </p:txBody>
      </p:sp>
      <p:sp>
        <p:nvSpPr>
          <p:cNvPr id="8" name="Text 3"/>
          <p:cNvSpPr/>
          <p:nvPr/>
        </p:nvSpPr>
        <p:spPr>
          <a:xfrm>
            <a:off x="3621167" y="7344847"/>
            <a:ext cx="3577352" cy="248722"/>
          </a:xfrm>
          <a:prstGeom prst="rect">
            <a:avLst/>
          </a:prstGeom>
          <a:noFill/>
          <a:ln/>
        </p:spPr>
        <p:txBody>
          <a:bodyPr wrap="none" rtlCol="0" anchor="t"/>
          <a:lstStyle/>
          <a:p>
            <a:pPr marL="0" indent="0" algn="ctr">
              <a:lnSpc>
                <a:spcPts val="1960"/>
              </a:lnSpc>
              <a:buNone/>
            </a:pPr>
            <a:r>
              <a:rPr lang="en-US" sz="1225" b="1" dirty="0">
                <a:solidFill>
                  <a:srgbClr val="272525"/>
                </a:solidFill>
                <a:latin typeface="Eudoxus Sans" pitchFamily="34" charset="0"/>
                <a:ea typeface="Eudoxus Sans" pitchFamily="34" charset="-122"/>
                <a:cs typeface="Eudoxus Sans" pitchFamily="34" charset="-120"/>
              </a:rPr>
              <a:t> </a:t>
            </a:r>
            <a:endParaRPr lang="en-US" sz="1225" dirty="0"/>
          </a:p>
        </p:txBody>
      </p:sp>
      <p:pic>
        <p:nvPicPr>
          <p:cNvPr id="9" name="Image 3" descr="preencoded.png"/>
          <p:cNvPicPr>
            <a:picLocks noChangeAspect="1"/>
          </p:cNvPicPr>
          <p:nvPr/>
        </p:nvPicPr>
        <p:blipFill>
          <a:blip r:embed="rId6"/>
          <a:stretch>
            <a:fillRect/>
          </a:stretch>
        </p:blipFill>
        <p:spPr>
          <a:xfrm>
            <a:off x="7431762" y="3188256"/>
            <a:ext cx="3577471" cy="3577471"/>
          </a:xfrm>
          <a:prstGeom prst="rect">
            <a:avLst/>
          </a:prstGeom>
        </p:spPr>
      </p:pic>
      <p:sp>
        <p:nvSpPr>
          <p:cNvPr id="10" name="Text 4"/>
          <p:cNvSpPr/>
          <p:nvPr/>
        </p:nvSpPr>
        <p:spPr>
          <a:xfrm>
            <a:off x="8100298" y="6960037"/>
            <a:ext cx="2240280" cy="291703"/>
          </a:xfrm>
          <a:prstGeom prst="rect">
            <a:avLst/>
          </a:prstGeom>
          <a:noFill/>
          <a:ln/>
        </p:spPr>
        <p:txBody>
          <a:bodyPr wrap="none" rtlCol="0" anchor="t"/>
          <a:lstStyle/>
          <a:p>
            <a:pPr marL="0" indent="0" algn="ctr">
              <a:lnSpc>
                <a:spcPts val="2296"/>
              </a:lnSpc>
              <a:buNone/>
            </a:pPr>
            <a:r>
              <a:rPr lang="en-US" sz="1837" b="1" dirty="0">
                <a:solidFill>
                  <a:srgbClr val="000000"/>
                </a:solidFill>
                <a:latin typeface="p22-mackinac-pro" pitchFamily="34" charset="0"/>
                <a:ea typeface="p22-mackinac-pro" pitchFamily="34" charset="-122"/>
                <a:cs typeface="p22-mackinac-pro" pitchFamily="34" charset="-120"/>
              </a:rPr>
              <a:t>Data Normalization</a:t>
            </a:r>
            <a:endParaRPr lang="en-US" sz="1837" dirty="0"/>
          </a:p>
        </p:txBody>
      </p:sp>
      <p:sp>
        <p:nvSpPr>
          <p:cNvPr id="11" name="Text 5"/>
          <p:cNvSpPr/>
          <p:nvPr/>
        </p:nvSpPr>
        <p:spPr>
          <a:xfrm>
            <a:off x="7431762" y="7344966"/>
            <a:ext cx="3577471" cy="248722"/>
          </a:xfrm>
          <a:prstGeom prst="rect">
            <a:avLst/>
          </a:prstGeom>
          <a:noFill/>
          <a:ln/>
        </p:spPr>
        <p:txBody>
          <a:bodyPr wrap="none" rtlCol="0" anchor="t"/>
          <a:lstStyle/>
          <a:p>
            <a:pPr marL="0" indent="0" algn="ctr">
              <a:lnSpc>
                <a:spcPts val="1960"/>
              </a:lnSpc>
              <a:buNone/>
            </a:pPr>
            <a:endParaRPr lang="en-US" sz="1225" dirty="0"/>
          </a:p>
        </p:txBody>
      </p:sp>
      <p:pic>
        <p:nvPicPr>
          <p:cNvPr id="12" name="Image 4" descr="preencoded.png"/>
          <p:cNvPicPr>
            <a:picLocks noChangeAspect="1"/>
          </p:cNvPicPr>
          <p:nvPr/>
        </p:nvPicPr>
        <p:blipFill>
          <a:blip r:embed="rId7"/>
          <a:stretch>
            <a:fillRect/>
          </a:stretch>
        </p:blipFill>
        <p:spPr>
          <a:xfrm>
            <a:off x="3621167" y="8060293"/>
            <a:ext cx="3577352" cy="3577352"/>
          </a:xfrm>
          <a:prstGeom prst="rect">
            <a:avLst/>
          </a:prstGeom>
        </p:spPr>
      </p:pic>
      <p:sp>
        <p:nvSpPr>
          <p:cNvPr id="13" name="Text 6"/>
          <p:cNvSpPr/>
          <p:nvPr/>
        </p:nvSpPr>
        <p:spPr>
          <a:xfrm>
            <a:off x="4087773" y="11831955"/>
            <a:ext cx="2644140" cy="291703"/>
          </a:xfrm>
          <a:prstGeom prst="rect">
            <a:avLst/>
          </a:prstGeom>
          <a:noFill/>
          <a:ln/>
        </p:spPr>
        <p:txBody>
          <a:bodyPr wrap="none" rtlCol="0" anchor="t"/>
          <a:lstStyle/>
          <a:p>
            <a:pPr marL="0" indent="0" algn="ctr">
              <a:lnSpc>
                <a:spcPts val="2296"/>
              </a:lnSpc>
              <a:buNone/>
            </a:pPr>
            <a:r>
              <a:rPr lang="en-US" sz="1837" b="1" dirty="0">
                <a:solidFill>
                  <a:srgbClr val="000000"/>
                </a:solidFill>
                <a:latin typeface="p22-mackinac-pro" pitchFamily="34" charset="0"/>
                <a:ea typeface="p22-mackinac-pro" pitchFamily="34" charset="-122"/>
                <a:cs typeface="p22-mackinac-pro" pitchFamily="34" charset="-120"/>
              </a:rPr>
              <a:t>Removal of Stop Words</a:t>
            </a:r>
            <a:endParaRPr lang="en-US" sz="1837" dirty="0"/>
          </a:p>
        </p:txBody>
      </p:sp>
      <p:pic>
        <p:nvPicPr>
          <p:cNvPr id="14" name="Image 5" descr="preencoded.png"/>
          <p:cNvPicPr>
            <a:picLocks noChangeAspect="1"/>
          </p:cNvPicPr>
          <p:nvPr/>
        </p:nvPicPr>
        <p:blipFill>
          <a:blip r:embed="rId8"/>
          <a:stretch>
            <a:fillRect/>
          </a:stretch>
        </p:blipFill>
        <p:spPr>
          <a:xfrm>
            <a:off x="7431762" y="8060293"/>
            <a:ext cx="3577471" cy="3577471"/>
          </a:xfrm>
          <a:prstGeom prst="rect">
            <a:avLst/>
          </a:prstGeom>
        </p:spPr>
      </p:pic>
      <p:sp>
        <p:nvSpPr>
          <p:cNvPr id="15" name="Text 7"/>
          <p:cNvSpPr/>
          <p:nvPr/>
        </p:nvSpPr>
        <p:spPr>
          <a:xfrm>
            <a:off x="8287226" y="11832074"/>
            <a:ext cx="1866424" cy="291703"/>
          </a:xfrm>
          <a:prstGeom prst="rect">
            <a:avLst/>
          </a:prstGeom>
          <a:noFill/>
          <a:ln/>
        </p:spPr>
        <p:txBody>
          <a:bodyPr wrap="none" rtlCol="0" anchor="t"/>
          <a:lstStyle/>
          <a:p>
            <a:pPr marL="0" indent="0" algn="ctr">
              <a:lnSpc>
                <a:spcPts val="2296"/>
              </a:lnSpc>
              <a:buNone/>
            </a:pPr>
            <a:r>
              <a:rPr lang="en-US" sz="1837" b="1" dirty="0">
                <a:solidFill>
                  <a:srgbClr val="000000"/>
                </a:solidFill>
                <a:latin typeface="p22-mackinac-pro" pitchFamily="34" charset="0"/>
                <a:ea typeface="p22-mackinac-pro" pitchFamily="34" charset="-122"/>
                <a:cs typeface="p22-mackinac-pro" pitchFamily="34" charset="-120"/>
              </a:rPr>
              <a:t>Stemmer</a:t>
            </a:r>
            <a:endParaRPr lang="en-US" sz="1837" dirty="0"/>
          </a:p>
        </p:txBody>
      </p:sp>
      <p:pic>
        <p:nvPicPr>
          <p:cNvPr id="16" name="Image 6" descr="preencoded.png"/>
          <p:cNvPicPr>
            <a:picLocks noChangeAspect="1"/>
          </p:cNvPicPr>
          <p:nvPr/>
        </p:nvPicPr>
        <p:blipFill>
          <a:blip r:embed="rId9"/>
          <a:stretch>
            <a:fillRect/>
          </a:stretch>
        </p:blipFill>
        <p:spPr>
          <a:xfrm>
            <a:off x="3621167" y="12590383"/>
            <a:ext cx="3577352" cy="3577352"/>
          </a:xfrm>
          <a:prstGeom prst="rect">
            <a:avLst/>
          </a:prstGeom>
        </p:spPr>
      </p:pic>
      <p:sp>
        <p:nvSpPr>
          <p:cNvPr id="17" name="Text 8"/>
          <p:cNvSpPr/>
          <p:nvPr/>
        </p:nvSpPr>
        <p:spPr>
          <a:xfrm>
            <a:off x="4632127" y="16362045"/>
            <a:ext cx="1555313" cy="243007"/>
          </a:xfrm>
          <a:prstGeom prst="rect">
            <a:avLst/>
          </a:prstGeom>
          <a:noFill/>
          <a:ln/>
        </p:spPr>
        <p:txBody>
          <a:bodyPr wrap="none" rtlCol="0" anchor="t"/>
          <a:lstStyle/>
          <a:p>
            <a:pPr marL="0" indent="0" algn="ctr">
              <a:lnSpc>
                <a:spcPts val="1914"/>
              </a:lnSpc>
              <a:buNone/>
            </a:pPr>
            <a:r>
              <a:rPr lang="en-US" sz="1531" b="1" dirty="0">
                <a:solidFill>
                  <a:srgbClr val="000000"/>
                </a:solidFill>
                <a:latin typeface="p22-mackinac-pro" pitchFamily="34" charset="0"/>
                <a:ea typeface="p22-mackinac-pro" pitchFamily="34" charset="-122"/>
                <a:cs typeface="p22-mackinac-pro" pitchFamily="34" charset="-120"/>
              </a:rPr>
              <a:t>Tokenization</a:t>
            </a:r>
            <a:endParaRPr lang="en-US" sz="1531" dirty="0"/>
          </a:p>
        </p:txBody>
      </p:sp>
      <p:pic>
        <p:nvPicPr>
          <p:cNvPr id="18" name="Image 7" descr="preencoded.png">
            <a:hlinkClick r:id="rId10"/>
          </p:cNvPr>
          <p:cNvPicPr>
            <a:picLocks noChangeAspect="1"/>
          </p:cNvPicPr>
          <p:nvPr/>
        </p:nvPicPr>
        <p:blipFill>
          <a:blip r:embed="rId11"/>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037993" y="691872"/>
            <a:ext cx="3555087" cy="555427"/>
          </a:xfrm>
          <a:prstGeom prst="rect">
            <a:avLst/>
          </a:prstGeom>
          <a:noFill/>
          <a:ln/>
        </p:spPr>
        <p:txBody>
          <a:bodyPr wrap="none" rtlCol="0" anchor="t"/>
          <a:lstStyle/>
          <a:p>
            <a:pPr marL="0" indent="0">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Osaimi </a:t>
            </a:r>
            <a:endParaRPr lang="en-US" sz="3499" dirty="0"/>
          </a:p>
        </p:txBody>
      </p:sp>
      <p:sp>
        <p:nvSpPr>
          <p:cNvPr id="5" name="Text 2"/>
          <p:cNvSpPr/>
          <p:nvPr/>
        </p:nvSpPr>
        <p:spPr>
          <a:xfrm>
            <a:off x="2037993" y="1469469"/>
            <a:ext cx="10554414" cy="2221706"/>
          </a:xfrm>
          <a:prstGeom prst="rect">
            <a:avLst/>
          </a:prstGeom>
          <a:noFill/>
          <a:ln/>
        </p:spPr>
        <p:txBody>
          <a:bodyPr wrap="square" rtlCol="0" anchor="t"/>
          <a:lstStyle/>
          <a:p>
            <a:pPr marL="0" indent="0">
              <a:lnSpc>
                <a:spcPts val="4374"/>
              </a:lnSpc>
              <a:buNone/>
            </a:pPr>
            <a:r>
              <a:rPr lang="en-US" sz="3499" b="1" dirty="0">
                <a:solidFill>
                  <a:srgbClr val="000000"/>
                </a:solidFill>
                <a:latin typeface="p22-mackinac-pro" pitchFamily="34" charset="0"/>
                <a:ea typeface="p22-mackinac-pro" pitchFamily="34" charset="-122"/>
                <a:cs typeface="p22-mackinac-pro" pitchFamily="34" charset="-120"/>
              </a:rPr>
              <a:t>He studied the sentimental analysis for the Arabic language and introduced an automatic method that can predict the sentiments of Arabic tweets along with emotion icons:</a:t>
            </a:r>
            <a:endParaRPr lang="en-US" sz="3499" dirty="0"/>
          </a:p>
        </p:txBody>
      </p:sp>
      <p:sp>
        <p:nvSpPr>
          <p:cNvPr id="6" name="Text 3"/>
          <p:cNvSpPr/>
          <p:nvPr/>
        </p:nvSpPr>
        <p:spPr>
          <a:xfrm>
            <a:off x="2037993" y="4024432"/>
            <a:ext cx="309372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Several Sub-processes:</a:t>
            </a:r>
            <a:endParaRPr lang="en-US" sz="2187" dirty="0"/>
          </a:p>
        </p:txBody>
      </p:sp>
      <p:pic>
        <p:nvPicPr>
          <p:cNvPr id="7" name="Image 1" descr="preencoded.png"/>
          <p:cNvPicPr>
            <a:picLocks noChangeAspect="1"/>
          </p:cNvPicPr>
          <p:nvPr/>
        </p:nvPicPr>
        <p:blipFill>
          <a:blip r:embed="rId4"/>
          <a:stretch>
            <a:fillRect/>
          </a:stretch>
        </p:blipFill>
        <p:spPr>
          <a:xfrm>
            <a:off x="2037993" y="4704874"/>
            <a:ext cx="3518059" cy="888682"/>
          </a:xfrm>
          <a:prstGeom prst="rect">
            <a:avLst/>
          </a:prstGeom>
        </p:spPr>
      </p:pic>
      <p:sp>
        <p:nvSpPr>
          <p:cNvPr id="8" name="Text 4"/>
          <p:cNvSpPr/>
          <p:nvPr/>
        </p:nvSpPr>
        <p:spPr>
          <a:xfrm>
            <a:off x="2260163" y="5926812"/>
            <a:ext cx="3073718" cy="555427"/>
          </a:xfrm>
          <a:prstGeom prst="rect">
            <a:avLst/>
          </a:prstGeom>
          <a:noFill/>
          <a:ln/>
        </p:spPr>
        <p:txBody>
          <a:bodyPr wrap="none" rtlCol="0" anchor="t"/>
          <a:lstStyle/>
          <a:p>
            <a:pPr marL="0" indent="0" algn="l">
              <a:lnSpc>
                <a:spcPts val="4374"/>
              </a:lnSpc>
              <a:buNone/>
            </a:pPr>
            <a:endParaRPr lang="en-US" sz="3499" dirty="0"/>
          </a:p>
        </p:txBody>
      </p:sp>
      <p:pic>
        <p:nvPicPr>
          <p:cNvPr id="9" name="Image 2" descr="preencoded.png"/>
          <p:cNvPicPr>
            <a:picLocks noChangeAspect="1"/>
          </p:cNvPicPr>
          <p:nvPr/>
        </p:nvPicPr>
        <p:blipFill>
          <a:blip r:embed="rId5"/>
          <a:stretch>
            <a:fillRect/>
          </a:stretch>
        </p:blipFill>
        <p:spPr>
          <a:xfrm>
            <a:off x="5556052" y="4704874"/>
            <a:ext cx="3518178" cy="888682"/>
          </a:xfrm>
          <a:prstGeom prst="rect">
            <a:avLst/>
          </a:prstGeom>
        </p:spPr>
      </p:pic>
      <p:sp>
        <p:nvSpPr>
          <p:cNvPr id="10" name="Text 5"/>
          <p:cNvSpPr/>
          <p:nvPr/>
        </p:nvSpPr>
        <p:spPr>
          <a:xfrm>
            <a:off x="5778222" y="5926812"/>
            <a:ext cx="2221944" cy="347186"/>
          </a:xfrm>
          <a:prstGeom prst="rect">
            <a:avLst/>
          </a:prstGeom>
          <a:noFill/>
          <a:ln/>
        </p:spPr>
        <p:txBody>
          <a:bodyPr wrap="none" rtlCol="0" anchor="t"/>
          <a:lstStyle/>
          <a:p>
            <a:pPr marL="0" indent="0" algn="l">
              <a:lnSpc>
                <a:spcPts val="2734"/>
              </a:lnSpc>
              <a:buNone/>
            </a:pPr>
            <a:endParaRPr lang="en-US" sz="2187" dirty="0"/>
          </a:p>
        </p:txBody>
      </p:sp>
      <p:pic>
        <p:nvPicPr>
          <p:cNvPr id="11" name="Image 3" descr="preencoded.png"/>
          <p:cNvPicPr>
            <a:picLocks noChangeAspect="1"/>
          </p:cNvPicPr>
          <p:nvPr/>
        </p:nvPicPr>
        <p:blipFill>
          <a:blip r:embed="rId6"/>
          <a:stretch>
            <a:fillRect/>
          </a:stretch>
        </p:blipFill>
        <p:spPr>
          <a:xfrm>
            <a:off x="9074229" y="4704874"/>
            <a:ext cx="3518178" cy="888682"/>
          </a:xfrm>
          <a:prstGeom prst="rect">
            <a:avLst/>
          </a:prstGeom>
        </p:spPr>
      </p:pic>
      <p:sp>
        <p:nvSpPr>
          <p:cNvPr id="12" name="Text 6"/>
          <p:cNvSpPr/>
          <p:nvPr/>
        </p:nvSpPr>
        <p:spPr>
          <a:xfrm>
            <a:off x="9296400" y="5926812"/>
            <a:ext cx="3073837" cy="1388745"/>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KNN (59.04% accuracy), NB(63.79%accuracy), and RapidMiner tools</a:t>
            </a:r>
            <a:endParaRPr lang="en-US" sz="2187" dirty="0"/>
          </a:p>
        </p:txBody>
      </p:sp>
      <p:pic>
        <p:nvPicPr>
          <p:cNvPr id="13"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248495"/>
            <a:ext cx="7477601" cy="2083118"/>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“Term Frequency-Inverse Document Frequency” (TF-IDF)</a:t>
            </a:r>
            <a:endParaRPr lang="en-US" sz="4374" dirty="0"/>
          </a:p>
        </p:txBody>
      </p:sp>
      <p:sp>
        <p:nvSpPr>
          <p:cNvPr id="6" name="Text 2"/>
          <p:cNvSpPr/>
          <p:nvPr/>
        </p:nvSpPr>
        <p:spPr>
          <a:xfrm>
            <a:off x="833199" y="4664869"/>
            <a:ext cx="7477601" cy="710803"/>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Nalini et al. com They compared their proposed method with the baseline methods of TF-IDF and semantic.</a:t>
            </a:r>
            <a:endParaRPr lang="en-US" sz="1750" dirty="0"/>
          </a:p>
        </p:txBody>
      </p:sp>
      <p:sp>
        <p:nvSpPr>
          <p:cNvPr id="7" name="Text 3"/>
          <p:cNvSpPr/>
          <p:nvPr/>
        </p:nvSpPr>
        <p:spPr>
          <a:xfrm>
            <a:off x="833199" y="5625584"/>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037993" y="1066205"/>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Tf-IDF Cont.</a:t>
            </a:r>
            <a:endParaRPr lang="en-US" sz="4374" dirty="0"/>
          </a:p>
        </p:txBody>
      </p:sp>
      <p:sp>
        <p:nvSpPr>
          <p:cNvPr id="5" name="Shape 2"/>
          <p:cNvSpPr/>
          <p:nvPr/>
        </p:nvSpPr>
        <p:spPr>
          <a:xfrm>
            <a:off x="2037993" y="2204918"/>
            <a:ext cx="10554414" cy="3642241"/>
          </a:xfrm>
          <a:prstGeom prst="roundRect">
            <a:avLst>
              <a:gd name="adj" fmla="val 2745"/>
            </a:avLst>
          </a:prstGeom>
          <a:noFill/>
          <a:ln w="13811">
            <a:solidFill>
              <a:srgbClr val="000000">
                <a:alpha val="8000"/>
              </a:srgbClr>
            </a:solidFill>
            <a:prstDash val="solid"/>
          </a:ln>
        </p:spPr>
        <p:txBody>
          <a:bodyPr/>
          <a:lstStyle/>
          <a:p>
            <a:endParaRPr lang="en-GB"/>
          </a:p>
        </p:txBody>
      </p:sp>
      <p:sp>
        <p:nvSpPr>
          <p:cNvPr id="6" name="Shape 3"/>
          <p:cNvSpPr/>
          <p:nvPr/>
        </p:nvSpPr>
        <p:spPr>
          <a:xfrm>
            <a:off x="2051804" y="2218730"/>
            <a:ext cx="10526792" cy="637103"/>
          </a:xfrm>
          <a:prstGeom prst="rect">
            <a:avLst/>
          </a:prstGeom>
          <a:solidFill>
            <a:srgbClr val="FFFFFF">
              <a:alpha val="4000"/>
            </a:srgbClr>
          </a:solidFill>
          <a:ln/>
        </p:spPr>
        <p:txBody>
          <a:bodyPr/>
          <a:lstStyle/>
          <a:p>
            <a:endParaRPr lang="en-GB"/>
          </a:p>
        </p:txBody>
      </p:sp>
      <p:sp>
        <p:nvSpPr>
          <p:cNvPr id="7" name="Text 4"/>
          <p:cNvSpPr/>
          <p:nvPr/>
        </p:nvSpPr>
        <p:spPr>
          <a:xfrm>
            <a:off x="2273975" y="2359581"/>
            <a:ext cx="4815245" cy="355402"/>
          </a:xfrm>
          <a:prstGeom prst="rect">
            <a:avLst/>
          </a:prstGeom>
          <a:noFill/>
          <a:ln/>
        </p:spPr>
        <p:txBody>
          <a:bodyPr wrap="non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Term</a:t>
            </a:r>
            <a:endParaRPr lang="en-US" sz="1750" dirty="0"/>
          </a:p>
        </p:txBody>
      </p:sp>
      <p:sp>
        <p:nvSpPr>
          <p:cNvPr id="8" name="Text 5"/>
          <p:cNvSpPr/>
          <p:nvPr/>
        </p:nvSpPr>
        <p:spPr>
          <a:xfrm>
            <a:off x="7541181" y="2359581"/>
            <a:ext cx="4815245" cy="355402"/>
          </a:xfrm>
          <a:prstGeom prst="rect">
            <a:avLst/>
          </a:prstGeom>
          <a:noFill/>
          <a:ln/>
        </p:spPr>
        <p:txBody>
          <a:bodyPr wrap="non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Description</a:t>
            </a:r>
            <a:endParaRPr lang="en-US" sz="1750" dirty="0"/>
          </a:p>
        </p:txBody>
      </p:sp>
      <p:sp>
        <p:nvSpPr>
          <p:cNvPr id="9" name="Shape 6"/>
          <p:cNvSpPr/>
          <p:nvPr/>
        </p:nvSpPr>
        <p:spPr>
          <a:xfrm>
            <a:off x="2051804" y="2855833"/>
            <a:ext cx="10526792" cy="992505"/>
          </a:xfrm>
          <a:prstGeom prst="rect">
            <a:avLst/>
          </a:prstGeom>
          <a:solidFill>
            <a:srgbClr val="000000">
              <a:alpha val="4000"/>
            </a:srgbClr>
          </a:solidFill>
          <a:ln/>
        </p:spPr>
        <p:txBody>
          <a:bodyPr/>
          <a:lstStyle/>
          <a:p>
            <a:endParaRPr lang="en-GB"/>
          </a:p>
        </p:txBody>
      </p:sp>
      <p:sp>
        <p:nvSpPr>
          <p:cNvPr id="10" name="Text 7"/>
          <p:cNvSpPr/>
          <p:nvPr/>
        </p:nvSpPr>
        <p:spPr>
          <a:xfrm>
            <a:off x="2273975" y="2996684"/>
            <a:ext cx="4815245" cy="355402"/>
          </a:xfrm>
          <a:prstGeom prst="rect">
            <a:avLst/>
          </a:prstGeom>
          <a:noFill/>
          <a:ln/>
        </p:spPr>
        <p:txBody>
          <a:bodyPr wrap="non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TF</a:t>
            </a:r>
            <a:endParaRPr lang="en-US" sz="1750" dirty="0"/>
          </a:p>
        </p:txBody>
      </p:sp>
      <p:sp>
        <p:nvSpPr>
          <p:cNvPr id="11" name="Text 8"/>
          <p:cNvSpPr/>
          <p:nvPr/>
        </p:nvSpPr>
        <p:spPr>
          <a:xfrm>
            <a:off x="7541181" y="2996684"/>
            <a:ext cx="4815245" cy="710803"/>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Measures how frequently a term appears in a document</a:t>
            </a:r>
            <a:endParaRPr lang="en-US" sz="1750" dirty="0"/>
          </a:p>
        </p:txBody>
      </p:sp>
      <p:sp>
        <p:nvSpPr>
          <p:cNvPr id="12" name="Shape 9"/>
          <p:cNvSpPr/>
          <p:nvPr/>
        </p:nvSpPr>
        <p:spPr>
          <a:xfrm>
            <a:off x="2051804" y="3848338"/>
            <a:ext cx="10526792" cy="992505"/>
          </a:xfrm>
          <a:prstGeom prst="rect">
            <a:avLst/>
          </a:prstGeom>
          <a:solidFill>
            <a:srgbClr val="FFFFFF">
              <a:alpha val="4000"/>
            </a:srgbClr>
          </a:solidFill>
          <a:ln/>
        </p:spPr>
        <p:txBody>
          <a:bodyPr/>
          <a:lstStyle/>
          <a:p>
            <a:endParaRPr lang="en-GB"/>
          </a:p>
        </p:txBody>
      </p:sp>
      <p:sp>
        <p:nvSpPr>
          <p:cNvPr id="13" name="Text 10"/>
          <p:cNvSpPr/>
          <p:nvPr/>
        </p:nvSpPr>
        <p:spPr>
          <a:xfrm>
            <a:off x="2273975" y="3989189"/>
            <a:ext cx="4815245" cy="355402"/>
          </a:xfrm>
          <a:prstGeom prst="rect">
            <a:avLst/>
          </a:prstGeom>
          <a:noFill/>
          <a:ln/>
        </p:spPr>
        <p:txBody>
          <a:bodyPr wrap="non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IDF</a:t>
            </a:r>
            <a:endParaRPr lang="en-US" sz="1750" dirty="0"/>
          </a:p>
        </p:txBody>
      </p:sp>
      <p:sp>
        <p:nvSpPr>
          <p:cNvPr id="14" name="Text 11"/>
          <p:cNvSpPr/>
          <p:nvPr/>
        </p:nvSpPr>
        <p:spPr>
          <a:xfrm>
            <a:off x="7541181" y="3989189"/>
            <a:ext cx="4815245" cy="710803"/>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Measures how important a term is in a corpus of documents</a:t>
            </a:r>
            <a:endParaRPr lang="en-US" sz="1750" dirty="0"/>
          </a:p>
        </p:txBody>
      </p:sp>
      <p:sp>
        <p:nvSpPr>
          <p:cNvPr id="15" name="Shape 12"/>
          <p:cNvSpPr/>
          <p:nvPr/>
        </p:nvSpPr>
        <p:spPr>
          <a:xfrm>
            <a:off x="2051804" y="4840843"/>
            <a:ext cx="10526792" cy="992505"/>
          </a:xfrm>
          <a:prstGeom prst="rect">
            <a:avLst/>
          </a:prstGeom>
          <a:solidFill>
            <a:srgbClr val="000000">
              <a:alpha val="4000"/>
            </a:srgbClr>
          </a:solidFill>
          <a:ln/>
        </p:spPr>
        <p:txBody>
          <a:bodyPr/>
          <a:lstStyle/>
          <a:p>
            <a:endParaRPr lang="en-GB"/>
          </a:p>
        </p:txBody>
      </p:sp>
      <p:sp>
        <p:nvSpPr>
          <p:cNvPr id="16" name="Text 13"/>
          <p:cNvSpPr/>
          <p:nvPr/>
        </p:nvSpPr>
        <p:spPr>
          <a:xfrm>
            <a:off x="2273975" y="4981694"/>
            <a:ext cx="4815245" cy="355402"/>
          </a:xfrm>
          <a:prstGeom prst="rect">
            <a:avLst/>
          </a:prstGeom>
          <a:noFill/>
          <a:ln/>
        </p:spPr>
        <p:txBody>
          <a:bodyPr wrap="non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TF-IDF</a:t>
            </a:r>
            <a:endParaRPr lang="en-US" sz="1750" dirty="0"/>
          </a:p>
        </p:txBody>
      </p:sp>
      <p:sp>
        <p:nvSpPr>
          <p:cNvPr id="17" name="Text 14"/>
          <p:cNvSpPr/>
          <p:nvPr/>
        </p:nvSpPr>
        <p:spPr>
          <a:xfrm>
            <a:off x="7541181" y="4981694"/>
            <a:ext cx="4815245" cy="710803"/>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Assigns a weight to each term in a document based on its TF and IDF values</a:t>
            </a:r>
            <a:endParaRPr lang="en-US" sz="1750" dirty="0"/>
          </a:p>
        </p:txBody>
      </p:sp>
      <p:sp>
        <p:nvSpPr>
          <p:cNvPr id="18" name="Text 15"/>
          <p:cNvSpPr/>
          <p:nvPr/>
        </p:nvSpPr>
        <p:spPr>
          <a:xfrm>
            <a:off x="2037993" y="6097072"/>
            <a:ext cx="10554414" cy="1066205"/>
          </a:xfrm>
          <a:prstGeom prst="rect">
            <a:avLst/>
          </a:prstGeom>
          <a:noFill/>
          <a:ln/>
        </p:spPr>
        <p:txBody>
          <a:bodyPr wrap="square" rtlCol="0" anchor="t"/>
          <a:lstStyle/>
          <a:p>
            <a:pPr marL="0" indent="0" algn="l">
              <a:lnSpc>
                <a:spcPts val="2799"/>
              </a:lnSpc>
              <a:buNone/>
            </a:pPr>
            <a:r>
              <a:rPr lang="en-US" sz="1750" b="1" dirty="0">
                <a:solidFill>
                  <a:srgbClr val="272525"/>
                </a:solidFill>
                <a:latin typeface="Eudoxus Sans" pitchFamily="34" charset="0"/>
                <a:ea typeface="Eudoxus Sans" pitchFamily="34" charset="-122"/>
                <a:cs typeface="Eudoxus Sans" pitchFamily="34" charset="-120"/>
              </a:rPr>
              <a:t>The weight of a term is proportional to its TF and IDF values. Terms that appear frequently in a document but rarely in the corpus are given a high weight, while terms that appear frequently in both the document and the corpus are given a low weight.</a:t>
            </a:r>
            <a:endParaRPr lang="en-US" sz="1750" dirty="0"/>
          </a:p>
        </p:txBody>
      </p:sp>
      <p:pic>
        <p:nvPicPr>
          <p:cNvPr id="1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037993" y="1105733"/>
            <a:ext cx="6347460" cy="833199"/>
          </a:xfrm>
          <a:prstGeom prst="rect">
            <a:avLst/>
          </a:prstGeom>
          <a:noFill/>
          <a:ln/>
        </p:spPr>
        <p:txBody>
          <a:bodyPr wrap="none" rtlCol="0" anchor="t"/>
          <a:lstStyle/>
          <a:p>
            <a:pPr marL="0" indent="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Bouchlaghem et al. </a:t>
            </a:r>
            <a:endParaRPr lang="en-US" sz="5249" dirty="0"/>
          </a:p>
        </p:txBody>
      </p:sp>
      <p:sp>
        <p:nvSpPr>
          <p:cNvPr id="5" name="Shape 2"/>
          <p:cNvSpPr/>
          <p:nvPr/>
        </p:nvSpPr>
        <p:spPr>
          <a:xfrm>
            <a:off x="7293054" y="2383274"/>
            <a:ext cx="44410" cy="4740593"/>
          </a:xfrm>
          <a:prstGeom prst="roundRect">
            <a:avLst>
              <a:gd name="adj" fmla="val 225151"/>
            </a:avLst>
          </a:prstGeom>
          <a:solidFill>
            <a:srgbClr val="99DDFF"/>
          </a:solidFill>
          <a:ln/>
        </p:spPr>
        <p:txBody>
          <a:bodyPr/>
          <a:lstStyle/>
          <a:p>
            <a:endParaRPr lang="en-GB"/>
          </a:p>
        </p:txBody>
      </p:sp>
      <p:sp>
        <p:nvSpPr>
          <p:cNvPr id="6" name="Shape 3"/>
          <p:cNvSpPr/>
          <p:nvPr/>
        </p:nvSpPr>
        <p:spPr>
          <a:xfrm>
            <a:off x="7565172" y="2784574"/>
            <a:ext cx="777597" cy="44410"/>
          </a:xfrm>
          <a:prstGeom prst="roundRect">
            <a:avLst>
              <a:gd name="adj" fmla="val 225151"/>
            </a:avLst>
          </a:prstGeom>
          <a:solidFill>
            <a:srgbClr val="99DDFF"/>
          </a:solidFill>
          <a:ln/>
        </p:spPr>
        <p:txBody>
          <a:bodyPr/>
          <a:lstStyle/>
          <a:p>
            <a:endParaRPr lang="en-GB"/>
          </a:p>
        </p:txBody>
      </p:sp>
      <p:sp>
        <p:nvSpPr>
          <p:cNvPr id="7" name="Shape 4"/>
          <p:cNvSpPr/>
          <p:nvPr/>
        </p:nvSpPr>
        <p:spPr>
          <a:xfrm>
            <a:off x="7065228" y="2556867"/>
            <a:ext cx="499943" cy="499943"/>
          </a:xfrm>
          <a:prstGeom prst="roundRect">
            <a:avLst>
              <a:gd name="adj" fmla="val 20000"/>
            </a:avLst>
          </a:prstGeom>
          <a:solidFill>
            <a:srgbClr val="CCEEFF"/>
          </a:solidFill>
          <a:ln w="13811">
            <a:solidFill>
              <a:srgbClr val="99DDFF"/>
            </a:solidFill>
            <a:prstDash val="solid"/>
          </a:ln>
        </p:spPr>
        <p:txBody>
          <a:bodyPr/>
          <a:lstStyle/>
          <a:p>
            <a:endParaRPr lang="en-GB"/>
          </a:p>
        </p:txBody>
      </p:sp>
      <p:sp>
        <p:nvSpPr>
          <p:cNvPr id="8" name="Text 5"/>
          <p:cNvSpPr/>
          <p:nvPr/>
        </p:nvSpPr>
        <p:spPr>
          <a:xfrm>
            <a:off x="7246560" y="2598539"/>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6"/>
          <p:cNvSpPr/>
          <p:nvPr/>
        </p:nvSpPr>
        <p:spPr>
          <a:xfrm>
            <a:off x="8537258" y="2605445"/>
            <a:ext cx="4055150" cy="1041559"/>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Developed an approach to translate Arabic tweets used for terrorism.</a:t>
            </a:r>
            <a:endParaRPr lang="en-US" sz="2187" dirty="0"/>
          </a:p>
        </p:txBody>
      </p:sp>
      <p:sp>
        <p:nvSpPr>
          <p:cNvPr id="10" name="Text 7"/>
          <p:cNvSpPr/>
          <p:nvPr/>
        </p:nvSpPr>
        <p:spPr>
          <a:xfrm>
            <a:off x="8537258" y="3780234"/>
            <a:ext cx="4055150" cy="1066205"/>
          </a:xfrm>
          <a:prstGeom prst="rect">
            <a:avLst/>
          </a:prstGeom>
          <a:noFill/>
          <a:ln/>
        </p:spPr>
        <p:txBody>
          <a:bodyPr wrap="square" rtlCol="0" anchor="t"/>
          <a:lstStyle/>
          <a:p>
            <a:pPr marL="0" indent="0" algn="l">
              <a:lnSpc>
                <a:spcPts val="2799"/>
              </a:lnSpc>
              <a:buNone/>
            </a:pPr>
            <a:r>
              <a:rPr lang="en-US" sz="1750" b="1" dirty="0">
                <a:solidFill>
                  <a:srgbClr val="272525"/>
                </a:solidFill>
                <a:latin typeface="Eudoxus Sans" pitchFamily="34" charset="0"/>
                <a:ea typeface="Eudoxus Sans" pitchFamily="34" charset="-122"/>
                <a:cs typeface="Eudoxus Sans" pitchFamily="34" charset="-120"/>
              </a:rPr>
              <a:t>Used N-gram features, linguistic and syntactic features, and tweets specific features.</a:t>
            </a:r>
            <a:endParaRPr lang="en-US" sz="1750" dirty="0"/>
          </a:p>
        </p:txBody>
      </p:sp>
      <p:sp>
        <p:nvSpPr>
          <p:cNvPr id="11" name="Shape 8"/>
          <p:cNvSpPr/>
          <p:nvPr/>
        </p:nvSpPr>
        <p:spPr>
          <a:xfrm>
            <a:off x="6287631" y="3895427"/>
            <a:ext cx="777597" cy="44410"/>
          </a:xfrm>
          <a:prstGeom prst="roundRect">
            <a:avLst>
              <a:gd name="adj" fmla="val 225151"/>
            </a:avLst>
          </a:prstGeom>
          <a:solidFill>
            <a:srgbClr val="99DDFF"/>
          </a:solidFill>
          <a:ln/>
        </p:spPr>
        <p:txBody>
          <a:bodyPr/>
          <a:lstStyle/>
          <a:p>
            <a:endParaRPr lang="en-GB"/>
          </a:p>
        </p:txBody>
      </p:sp>
      <p:sp>
        <p:nvSpPr>
          <p:cNvPr id="12" name="Shape 9"/>
          <p:cNvSpPr/>
          <p:nvPr/>
        </p:nvSpPr>
        <p:spPr>
          <a:xfrm>
            <a:off x="7065228" y="3667720"/>
            <a:ext cx="499943" cy="499943"/>
          </a:xfrm>
          <a:prstGeom prst="roundRect">
            <a:avLst>
              <a:gd name="adj" fmla="val 20000"/>
            </a:avLst>
          </a:prstGeom>
          <a:solidFill>
            <a:srgbClr val="CCEEFF"/>
          </a:solidFill>
          <a:ln w="13811">
            <a:solidFill>
              <a:srgbClr val="99DDFF"/>
            </a:solidFill>
            <a:prstDash val="solid"/>
          </a:ln>
        </p:spPr>
        <p:txBody>
          <a:bodyPr/>
          <a:lstStyle/>
          <a:p>
            <a:endParaRPr lang="en-GB"/>
          </a:p>
        </p:txBody>
      </p:sp>
      <p:sp>
        <p:nvSpPr>
          <p:cNvPr id="13" name="Text 10"/>
          <p:cNvSpPr/>
          <p:nvPr/>
        </p:nvSpPr>
        <p:spPr>
          <a:xfrm>
            <a:off x="7219890" y="3709392"/>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1"/>
          <p:cNvSpPr/>
          <p:nvPr/>
        </p:nvSpPr>
        <p:spPr>
          <a:xfrm>
            <a:off x="2037993" y="3716298"/>
            <a:ext cx="4055150" cy="1041559"/>
          </a:xfrm>
          <a:prstGeom prst="rect">
            <a:avLst/>
          </a:prstGeom>
          <a:noFill/>
          <a:ln/>
        </p:spPr>
        <p:txBody>
          <a:bodyPr wrap="square" rtlCol="0" anchor="t"/>
          <a:lstStyle/>
          <a:p>
            <a:pPr marL="0" indent="0" algn="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Solved the problem of duplicate tweets using similarity measurement.</a:t>
            </a:r>
            <a:endParaRPr lang="en-US" sz="2187" dirty="0"/>
          </a:p>
        </p:txBody>
      </p:sp>
      <p:sp>
        <p:nvSpPr>
          <p:cNvPr id="15" name="Shape 12"/>
          <p:cNvSpPr/>
          <p:nvPr/>
        </p:nvSpPr>
        <p:spPr>
          <a:xfrm>
            <a:off x="7565172" y="5692080"/>
            <a:ext cx="777597" cy="44410"/>
          </a:xfrm>
          <a:prstGeom prst="roundRect">
            <a:avLst>
              <a:gd name="adj" fmla="val 225151"/>
            </a:avLst>
          </a:prstGeom>
          <a:solidFill>
            <a:srgbClr val="99DDFF"/>
          </a:solidFill>
          <a:ln/>
        </p:spPr>
        <p:txBody>
          <a:bodyPr/>
          <a:lstStyle/>
          <a:p>
            <a:endParaRPr lang="en-GB"/>
          </a:p>
        </p:txBody>
      </p:sp>
      <p:sp>
        <p:nvSpPr>
          <p:cNvPr id="16" name="Shape 13"/>
          <p:cNvSpPr/>
          <p:nvPr/>
        </p:nvSpPr>
        <p:spPr>
          <a:xfrm>
            <a:off x="7065228" y="5464373"/>
            <a:ext cx="499943" cy="499943"/>
          </a:xfrm>
          <a:prstGeom prst="roundRect">
            <a:avLst>
              <a:gd name="adj" fmla="val 20000"/>
            </a:avLst>
          </a:prstGeom>
          <a:solidFill>
            <a:srgbClr val="CCEEFF"/>
          </a:solidFill>
          <a:ln w="13811">
            <a:solidFill>
              <a:srgbClr val="99DDFF"/>
            </a:solidFill>
            <a:prstDash val="solid"/>
          </a:ln>
        </p:spPr>
        <p:txBody>
          <a:bodyPr/>
          <a:lstStyle/>
          <a:p>
            <a:endParaRPr lang="en-GB"/>
          </a:p>
        </p:txBody>
      </p:sp>
      <p:sp>
        <p:nvSpPr>
          <p:cNvPr id="17" name="Text 14"/>
          <p:cNvSpPr/>
          <p:nvPr/>
        </p:nvSpPr>
        <p:spPr>
          <a:xfrm>
            <a:off x="7216080" y="5506045"/>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8" name="Text 15"/>
          <p:cNvSpPr/>
          <p:nvPr/>
        </p:nvSpPr>
        <p:spPr>
          <a:xfrm>
            <a:off x="8537258" y="5512951"/>
            <a:ext cx="4055150" cy="1388745"/>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Results showed SVM as the best performing classifier compared to Random Forest, NB, KNN, and DT.</a:t>
            </a:r>
            <a:endParaRPr lang="en-US" sz="2187" dirty="0"/>
          </a:p>
        </p:txBody>
      </p:sp>
      <p:pic>
        <p:nvPicPr>
          <p:cNvPr id="1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441305"/>
          </a:xfrm>
          <a:prstGeom prst="rect">
            <a:avLst/>
          </a:prstGeom>
          <a:solidFill>
            <a:srgbClr val="FFFFFF">
              <a:alpha val="75000"/>
            </a:srgbClr>
          </a:solidFill>
          <a:ln w="9406">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1896428"/>
          </a:xfrm>
          <a:prstGeom prst="rect">
            <a:avLst/>
          </a:prstGeom>
        </p:spPr>
      </p:pic>
      <p:sp>
        <p:nvSpPr>
          <p:cNvPr id="5" name="Text 1"/>
          <p:cNvSpPr/>
          <p:nvPr/>
        </p:nvSpPr>
        <p:spPr>
          <a:xfrm>
            <a:off x="2763560" y="2313623"/>
            <a:ext cx="9103281" cy="1706642"/>
          </a:xfrm>
          <a:prstGeom prst="rect">
            <a:avLst/>
          </a:prstGeom>
          <a:noFill/>
          <a:ln/>
        </p:spPr>
        <p:txBody>
          <a:bodyPr wrap="square" rtlCol="0" anchor="t"/>
          <a:lstStyle/>
          <a:p>
            <a:pPr marL="0" indent="0">
              <a:lnSpc>
                <a:spcPts val="4480"/>
              </a:lnSpc>
              <a:buNone/>
            </a:pPr>
            <a:r>
              <a:rPr lang="en-US" sz="3584" b="1" dirty="0">
                <a:solidFill>
                  <a:srgbClr val="000000"/>
                </a:solidFill>
                <a:latin typeface="p22-mackinac-pro" pitchFamily="34" charset="0"/>
                <a:ea typeface="p22-mackinac-pro" pitchFamily="34" charset="-122"/>
                <a:cs typeface="p22-mackinac-pro" pitchFamily="34" charset="-120"/>
              </a:rPr>
              <a:t>Arabic Cyberbullying Detection using Arabic Sentiment Analysis using WEKA Tool</a:t>
            </a:r>
            <a:endParaRPr lang="en-US" sz="3584" dirty="0"/>
          </a:p>
        </p:txBody>
      </p:sp>
      <p:sp>
        <p:nvSpPr>
          <p:cNvPr id="6" name="Text 2"/>
          <p:cNvSpPr/>
          <p:nvPr/>
        </p:nvSpPr>
        <p:spPr>
          <a:xfrm>
            <a:off x="2763560" y="4247793"/>
            <a:ext cx="1517213" cy="237053"/>
          </a:xfrm>
          <a:prstGeom prst="rect">
            <a:avLst/>
          </a:prstGeom>
          <a:noFill/>
          <a:ln/>
        </p:spPr>
        <p:txBody>
          <a:bodyPr wrap="none" rtlCol="0" anchor="t"/>
          <a:lstStyle/>
          <a:p>
            <a:pPr marL="0" indent="0">
              <a:lnSpc>
                <a:spcPts val="1867"/>
              </a:lnSpc>
              <a:buNone/>
            </a:pPr>
            <a:r>
              <a:rPr lang="en-US" sz="1493" b="1" dirty="0">
                <a:solidFill>
                  <a:srgbClr val="000000"/>
                </a:solidFill>
                <a:latin typeface="p22-mackinac-pro" pitchFamily="34" charset="0"/>
                <a:ea typeface="p22-mackinac-pro" pitchFamily="34" charset="-122"/>
                <a:cs typeface="p22-mackinac-pro" pitchFamily="34" charset="-120"/>
              </a:rPr>
              <a:t>Abstract:</a:t>
            </a:r>
            <a:endParaRPr lang="en-US" sz="1493" dirty="0"/>
          </a:p>
        </p:txBody>
      </p:sp>
      <p:pic>
        <p:nvPicPr>
          <p:cNvPr id="7" name="Image 2" descr="preencoded.png"/>
          <p:cNvPicPr>
            <a:picLocks noChangeAspect="1"/>
          </p:cNvPicPr>
          <p:nvPr/>
        </p:nvPicPr>
        <p:blipFill>
          <a:blip r:embed="rId5"/>
          <a:stretch>
            <a:fillRect/>
          </a:stretch>
        </p:blipFill>
        <p:spPr>
          <a:xfrm>
            <a:off x="2763560" y="4712375"/>
            <a:ext cx="9103281" cy="848797"/>
          </a:xfrm>
          <a:prstGeom prst="rect">
            <a:avLst/>
          </a:prstGeom>
        </p:spPr>
      </p:pic>
      <p:sp>
        <p:nvSpPr>
          <p:cNvPr id="8" name="Text 3"/>
          <p:cNvSpPr/>
          <p:nvPr/>
        </p:nvSpPr>
        <p:spPr>
          <a:xfrm>
            <a:off x="2763560" y="5826562"/>
            <a:ext cx="1623060" cy="237053"/>
          </a:xfrm>
          <a:prstGeom prst="rect">
            <a:avLst/>
          </a:prstGeom>
          <a:noFill/>
          <a:ln/>
        </p:spPr>
        <p:txBody>
          <a:bodyPr wrap="none" rtlCol="0" anchor="t"/>
          <a:lstStyle/>
          <a:p>
            <a:pPr marL="0" indent="0">
              <a:lnSpc>
                <a:spcPts val="1867"/>
              </a:lnSpc>
              <a:buNone/>
            </a:pPr>
            <a:r>
              <a:rPr lang="en-US" sz="1493" b="1" dirty="0">
                <a:solidFill>
                  <a:srgbClr val="000000"/>
                </a:solidFill>
                <a:latin typeface="p22-mackinac-pro" pitchFamily="34" charset="0"/>
                <a:ea typeface="p22-mackinac-pro" pitchFamily="34" charset="-122"/>
                <a:cs typeface="p22-mackinac-pro" pitchFamily="34" charset="-120"/>
              </a:rPr>
              <a:t>Dataset Labeling:</a:t>
            </a:r>
            <a:endParaRPr lang="en-US" sz="1493" dirty="0"/>
          </a:p>
        </p:txBody>
      </p:sp>
      <p:sp>
        <p:nvSpPr>
          <p:cNvPr id="9" name="Text 4"/>
          <p:cNvSpPr/>
          <p:nvPr/>
        </p:nvSpPr>
        <p:spPr>
          <a:xfrm>
            <a:off x="2763560" y="6291143"/>
            <a:ext cx="9103281" cy="485299"/>
          </a:xfrm>
          <a:prstGeom prst="rect">
            <a:avLst/>
          </a:prstGeom>
          <a:noFill/>
          <a:ln/>
        </p:spPr>
        <p:txBody>
          <a:bodyPr wrap="square" rtlCol="0" anchor="t"/>
          <a:lstStyle/>
          <a:p>
            <a:pPr marL="0" indent="0">
              <a:lnSpc>
                <a:spcPts val="1911"/>
              </a:lnSpc>
              <a:buNone/>
            </a:pPr>
            <a:r>
              <a:rPr lang="en-US" sz="1195" b="1" dirty="0">
                <a:solidFill>
                  <a:srgbClr val="272525"/>
                </a:solidFill>
                <a:latin typeface="Eudoxus Sans" pitchFamily="34" charset="0"/>
                <a:ea typeface="Eudoxus Sans" pitchFamily="34" charset="-122"/>
                <a:cs typeface="Eudoxus Sans" pitchFamily="34" charset="-120"/>
              </a:rPr>
              <a:t>The dataset contents are labelled by both means, automatic and manual, in order to maintain the efficiency of the detection of CyberBullying tweets.</a:t>
            </a:r>
            <a:endParaRPr lang="en-US" sz="1195" dirty="0"/>
          </a:p>
        </p:txBody>
      </p:sp>
      <p:sp>
        <p:nvSpPr>
          <p:cNvPr id="10" name="Text 5"/>
          <p:cNvSpPr/>
          <p:nvPr/>
        </p:nvSpPr>
        <p:spPr>
          <a:xfrm>
            <a:off x="2763560" y="7003971"/>
            <a:ext cx="3322320" cy="237053"/>
          </a:xfrm>
          <a:prstGeom prst="rect">
            <a:avLst/>
          </a:prstGeom>
          <a:noFill/>
          <a:ln/>
        </p:spPr>
        <p:txBody>
          <a:bodyPr wrap="none" rtlCol="0" anchor="t"/>
          <a:lstStyle/>
          <a:p>
            <a:pPr marL="0" indent="0">
              <a:lnSpc>
                <a:spcPts val="1867"/>
              </a:lnSpc>
              <a:buNone/>
            </a:pPr>
            <a:r>
              <a:rPr lang="en-US" sz="1493" b="1" dirty="0">
                <a:solidFill>
                  <a:srgbClr val="000000"/>
                </a:solidFill>
                <a:latin typeface="p22-mackinac-pro" pitchFamily="34" charset="0"/>
                <a:ea typeface="p22-mackinac-pro" pitchFamily="34" charset="-122"/>
                <a:cs typeface="p22-mackinac-pro" pitchFamily="34" charset="-120"/>
              </a:rPr>
              <a:t>Data Collection and Pre-processing:</a:t>
            </a:r>
            <a:endParaRPr lang="en-US" sz="1493" dirty="0"/>
          </a:p>
        </p:txBody>
      </p:sp>
      <p:sp>
        <p:nvSpPr>
          <p:cNvPr id="11" name="Text 6"/>
          <p:cNvSpPr/>
          <p:nvPr/>
        </p:nvSpPr>
        <p:spPr>
          <a:xfrm>
            <a:off x="2763560" y="7468552"/>
            <a:ext cx="9103281" cy="727948"/>
          </a:xfrm>
          <a:prstGeom prst="rect">
            <a:avLst/>
          </a:prstGeom>
          <a:noFill/>
          <a:ln/>
        </p:spPr>
        <p:txBody>
          <a:bodyPr wrap="square" rtlCol="0" anchor="t"/>
          <a:lstStyle/>
          <a:p>
            <a:pPr marL="0" indent="0">
              <a:lnSpc>
                <a:spcPts val="1911"/>
              </a:lnSpc>
              <a:buNone/>
            </a:pPr>
            <a:r>
              <a:rPr lang="en-US" sz="1195" b="1" dirty="0">
                <a:solidFill>
                  <a:srgbClr val="272525"/>
                </a:solidFill>
                <a:latin typeface="Eudoxus Sans" pitchFamily="34" charset="0"/>
                <a:ea typeface="Eudoxus Sans" pitchFamily="34" charset="-122"/>
                <a:cs typeface="Eudoxus Sans" pitchFamily="34" charset="-120"/>
              </a:rPr>
              <a:t>Cyberbullying is using aggressive and offensive words through internet technology. The dataset is labeled based on tweet nature. Pre-processing techniques include normalization, tokenization, light stemming, Arabic stemming, and TF-IDF term weighting.</a:t>
            </a:r>
            <a:endParaRPr lang="en-US" sz="1195" dirty="0"/>
          </a:p>
        </p:txBody>
      </p:sp>
      <p:sp>
        <p:nvSpPr>
          <p:cNvPr id="12" name="Text 7"/>
          <p:cNvSpPr/>
          <p:nvPr/>
        </p:nvSpPr>
        <p:spPr>
          <a:xfrm>
            <a:off x="2763560" y="8424029"/>
            <a:ext cx="2392680" cy="237053"/>
          </a:xfrm>
          <a:prstGeom prst="rect">
            <a:avLst/>
          </a:prstGeom>
          <a:noFill/>
          <a:ln/>
        </p:spPr>
        <p:txBody>
          <a:bodyPr wrap="none" rtlCol="0" anchor="t"/>
          <a:lstStyle/>
          <a:p>
            <a:pPr marL="0" indent="0">
              <a:lnSpc>
                <a:spcPts val="1867"/>
              </a:lnSpc>
              <a:buNone/>
            </a:pPr>
            <a:r>
              <a:rPr lang="en-US" sz="1493" b="1" dirty="0">
                <a:solidFill>
                  <a:srgbClr val="000000"/>
                </a:solidFill>
                <a:latin typeface="p22-mackinac-pro" pitchFamily="34" charset="0"/>
                <a:ea typeface="p22-mackinac-pro" pitchFamily="34" charset="-122"/>
                <a:cs typeface="p22-mackinac-pro" pitchFamily="34" charset="-120"/>
              </a:rPr>
              <a:t>Experiments and Results:</a:t>
            </a:r>
            <a:endParaRPr lang="en-US" sz="1493" dirty="0"/>
          </a:p>
        </p:txBody>
      </p:sp>
      <p:sp>
        <p:nvSpPr>
          <p:cNvPr id="13" name="Shape 8"/>
          <p:cNvSpPr/>
          <p:nvPr/>
        </p:nvSpPr>
        <p:spPr>
          <a:xfrm>
            <a:off x="2763560" y="8888611"/>
            <a:ext cx="2933343" cy="1135499"/>
          </a:xfrm>
          <a:prstGeom prst="roundRect">
            <a:avLst>
              <a:gd name="adj" fmla="val 6013"/>
            </a:avLst>
          </a:prstGeom>
          <a:solidFill>
            <a:srgbClr val="CCEEFF"/>
          </a:solidFill>
          <a:ln w="9406">
            <a:solidFill>
              <a:srgbClr val="99DDFF"/>
            </a:solidFill>
            <a:prstDash val="solid"/>
          </a:ln>
        </p:spPr>
        <p:txBody>
          <a:bodyPr/>
          <a:lstStyle/>
          <a:p>
            <a:endParaRPr lang="en-GB"/>
          </a:p>
        </p:txBody>
      </p:sp>
      <p:sp>
        <p:nvSpPr>
          <p:cNvPr id="14" name="Text 9"/>
          <p:cNvSpPr/>
          <p:nvPr/>
        </p:nvSpPr>
        <p:spPr>
          <a:xfrm>
            <a:off x="2924651" y="9049703"/>
            <a:ext cx="1517213" cy="237053"/>
          </a:xfrm>
          <a:prstGeom prst="rect">
            <a:avLst/>
          </a:prstGeom>
          <a:noFill/>
          <a:ln/>
        </p:spPr>
        <p:txBody>
          <a:bodyPr wrap="none" rtlCol="0" anchor="t"/>
          <a:lstStyle/>
          <a:p>
            <a:pPr marL="0" indent="0">
              <a:lnSpc>
                <a:spcPts val="1867"/>
              </a:lnSpc>
              <a:buNone/>
            </a:pPr>
            <a:r>
              <a:rPr lang="en-US" sz="1493" b="1" dirty="0">
                <a:solidFill>
                  <a:srgbClr val="272525"/>
                </a:solidFill>
                <a:latin typeface="p22-mackinac-pro" pitchFamily="34" charset="0"/>
                <a:ea typeface="p22-mackinac-pro" pitchFamily="34" charset="-122"/>
                <a:cs typeface="p22-mackinac-pro" pitchFamily="34" charset="-120"/>
              </a:rPr>
              <a:t>Experiment 1</a:t>
            </a:r>
            <a:endParaRPr lang="en-US" sz="1493" dirty="0"/>
          </a:p>
        </p:txBody>
      </p:sp>
      <p:sp>
        <p:nvSpPr>
          <p:cNvPr id="15" name="Text 10"/>
          <p:cNvSpPr/>
          <p:nvPr/>
        </p:nvSpPr>
        <p:spPr>
          <a:xfrm>
            <a:off x="2924651" y="9377720"/>
            <a:ext cx="2611160" cy="242649"/>
          </a:xfrm>
          <a:prstGeom prst="rect">
            <a:avLst/>
          </a:prstGeom>
          <a:noFill/>
          <a:ln/>
        </p:spPr>
        <p:txBody>
          <a:bodyPr wrap="none" rtlCol="0" anchor="t"/>
          <a:lstStyle/>
          <a:p>
            <a:pPr marL="0" indent="0">
              <a:lnSpc>
                <a:spcPts val="1911"/>
              </a:lnSpc>
              <a:buNone/>
            </a:pPr>
            <a:r>
              <a:rPr lang="en-US" sz="1195" b="1" dirty="0">
                <a:solidFill>
                  <a:srgbClr val="272525"/>
                </a:solidFill>
                <a:latin typeface="Eudoxus Sans" pitchFamily="34" charset="0"/>
                <a:ea typeface="Eudoxus Sans" pitchFamily="34" charset="-122"/>
                <a:cs typeface="Eudoxus Sans" pitchFamily="34" charset="-120"/>
              </a:rPr>
              <a:t>Using WEKA with Light Stemmer</a:t>
            </a:r>
            <a:endParaRPr lang="en-US" sz="1195" dirty="0"/>
          </a:p>
        </p:txBody>
      </p:sp>
      <p:sp>
        <p:nvSpPr>
          <p:cNvPr id="16" name="Shape 11"/>
          <p:cNvSpPr/>
          <p:nvPr/>
        </p:nvSpPr>
        <p:spPr>
          <a:xfrm>
            <a:off x="5848588" y="8888611"/>
            <a:ext cx="2933343" cy="1135499"/>
          </a:xfrm>
          <a:prstGeom prst="roundRect">
            <a:avLst>
              <a:gd name="adj" fmla="val 6013"/>
            </a:avLst>
          </a:prstGeom>
          <a:solidFill>
            <a:srgbClr val="CCEEFF"/>
          </a:solidFill>
          <a:ln w="9406">
            <a:solidFill>
              <a:srgbClr val="99DDFF"/>
            </a:solidFill>
            <a:prstDash val="solid"/>
          </a:ln>
        </p:spPr>
        <p:txBody>
          <a:bodyPr/>
          <a:lstStyle/>
          <a:p>
            <a:endParaRPr lang="en-GB"/>
          </a:p>
        </p:txBody>
      </p:sp>
      <p:sp>
        <p:nvSpPr>
          <p:cNvPr id="17" name="Text 12"/>
          <p:cNvSpPr/>
          <p:nvPr/>
        </p:nvSpPr>
        <p:spPr>
          <a:xfrm>
            <a:off x="6009680" y="9049703"/>
            <a:ext cx="1517213" cy="237053"/>
          </a:xfrm>
          <a:prstGeom prst="rect">
            <a:avLst/>
          </a:prstGeom>
          <a:noFill/>
          <a:ln/>
        </p:spPr>
        <p:txBody>
          <a:bodyPr wrap="none" rtlCol="0" anchor="t"/>
          <a:lstStyle/>
          <a:p>
            <a:pPr marL="0" indent="0">
              <a:lnSpc>
                <a:spcPts val="1867"/>
              </a:lnSpc>
              <a:buNone/>
            </a:pPr>
            <a:r>
              <a:rPr lang="en-US" sz="1493" b="1" dirty="0">
                <a:solidFill>
                  <a:srgbClr val="272525"/>
                </a:solidFill>
                <a:latin typeface="p22-mackinac-pro" pitchFamily="34" charset="0"/>
                <a:ea typeface="p22-mackinac-pro" pitchFamily="34" charset="-122"/>
                <a:cs typeface="p22-mackinac-pro" pitchFamily="34" charset="-120"/>
              </a:rPr>
              <a:t>Experiment 2</a:t>
            </a:r>
            <a:endParaRPr lang="en-US" sz="1493" dirty="0"/>
          </a:p>
        </p:txBody>
      </p:sp>
      <p:sp>
        <p:nvSpPr>
          <p:cNvPr id="18" name="Text 13"/>
          <p:cNvSpPr/>
          <p:nvPr/>
        </p:nvSpPr>
        <p:spPr>
          <a:xfrm>
            <a:off x="6009680" y="9377720"/>
            <a:ext cx="2611160" cy="485299"/>
          </a:xfrm>
          <a:prstGeom prst="rect">
            <a:avLst/>
          </a:prstGeom>
          <a:noFill/>
          <a:ln/>
        </p:spPr>
        <p:txBody>
          <a:bodyPr wrap="square" rtlCol="0" anchor="t"/>
          <a:lstStyle/>
          <a:p>
            <a:pPr marL="0" indent="0">
              <a:lnSpc>
                <a:spcPts val="1911"/>
              </a:lnSpc>
              <a:buNone/>
            </a:pPr>
            <a:r>
              <a:rPr lang="en-US" sz="1195" b="1" dirty="0">
                <a:solidFill>
                  <a:srgbClr val="272525"/>
                </a:solidFill>
                <a:latin typeface="Eudoxus Sans" pitchFamily="34" charset="0"/>
                <a:ea typeface="Eudoxus Sans" pitchFamily="34" charset="-122"/>
                <a:cs typeface="Eudoxus Sans" pitchFamily="34" charset="-120"/>
              </a:rPr>
              <a:t>Using WEKA with ArabicStemmerKhoja</a:t>
            </a:r>
            <a:endParaRPr lang="en-US" sz="1195" dirty="0"/>
          </a:p>
        </p:txBody>
      </p:sp>
      <p:sp>
        <p:nvSpPr>
          <p:cNvPr id="19" name="Shape 14"/>
          <p:cNvSpPr/>
          <p:nvPr/>
        </p:nvSpPr>
        <p:spPr>
          <a:xfrm>
            <a:off x="8933617" y="8888611"/>
            <a:ext cx="2933343" cy="1135499"/>
          </a:xfrm>
          <a:prstGeom prst="roundRect">
            <a:avLst>
              <a:gd name="adj" fmla="val 6013"/>
            </a:avLst>
          </a:prstGeom>
          <a:solidFill>
            <a:srgbClr val="CCEEFF"/>
          </a:solidFill>
          <a:ln w="9406">
            <a:solidFill>
              <a:srgbClr val="99DDFF"/>
            </a:solidFill>
            <a:prstDash val="solid"/>
          </a:ln>
        </p:spPr>
        <p:txBody>
          <a:bodyPr/>
          <a:lstStyle/>
          <a:p>
            <a:endParaRPr lang="en-GB"/>
          </a:p>
        </p:txBody>
      </p:sp>
      <p:sp>
        <p:nvSpPr>
          <p:cNvPr id="20" name="Text 15"/>
          <p:cNvSpPr/>
          <p:nvPr/>
        </p:nvSpPr>
        <p:spPr>
          <a:xfrm>
            <a:off x="9094708" y="9049703"/>
            <a:ext cx="1517213" cy="237053"/>
          </a:xfrm>
          <a:prstGeom prst="rect">
            <a:avLst/>
          </a:prstGeom>
          <a:noFill/>
          <a:ln/>
        </p:spPr>
        <p:txBody>
          <a:bodyPr wrap="none" rtlCol="0" anchor="t"/>
          <a:lstStyle/>
          <a:p>
            <a:pPr marL="0" indent="0">
              <a:lnSpc>
                <a:spcPts val="1867"/>
              </a:lnSpc>
              <a:buNone/>
            </a:pPr>
            <a:r>
              <a:rPr lang="en-US" sz="1493" b="1" dirty="0">
                <a:solidFill>
                  <a:srgbClr val="272525"/>
                </a:solidFill>
                <a:latin typeface="p22-mackinac-pro" pitchFamily="34" charset="0"/>
                <a:ea typeface="p22-mackinac-pro" pitchFamily="34" charset="-122"/>
                <a:cs typeface="p22-mackinac-pro" pitchFamily="34" charset="-120"/>
              </a:rPr>
              <a:t>Experiment 3</a:t>
            </a:r>
            <a:endParaRPr lang="en-US" sz="1493" dirty="0"/>
          </a:p>
        </p:txBody>
      </p:sp>
      <p:sp>
        <p:nvSpPr>
          <p:cNvPr id="21" name="Text 16"/>
          <p:cNvSpPr/>
          <p:nvPr/>
        </p:nvSpPr>
        <p:spPr>
          <a:xfrm>
            <a:off x="9094708" y="9377720"/>
            <a:ext cx="2611160" cy="242649"/>
          </a:xfrm>
          <a:prstGeom prst="rect">
            <a:avLst/>
          </a:prstGeom>
          <a:noFill/>
          <a:ln/>
        </p:spPr>
        <p:txBody>
          <a:bodyPr wrap="none" rtlCol="0" anchor="t"/>
          <a:lstStyle/>
          <a:p>
            <a:pPr marL="0" indent="0">
              <a:lnSpc>
                <a:spcPts val="1911"/>
              </a:lnSpc>
              <a:buNone/>
            </a:pPr>
            <a:r>
              <a:rPr lang="en-US" sz="1195" b="1" dirty="0">
                <a:solidFill>
                  <a:srgbClr val="272525"/>
                </a:solidFill>
                <a:latin typeface="Eudoxus Sans" pitchFamily="34" charset="0"/>
                <a:ea typeface="Eudoxus Sans" pitchFamily="34" charset="-122"/>
                <a:cs typeface="Eudoxus Sans" pitchFamily="34" charset="-120"/>
              </a:rPr>
              <a:t>Using Python</a:t>
            </a:r>
            <a:endParaRPr lang="en-US" sz="1195" dirty="0"/>
          </a:p>
        </p:txBody>
      </p:sp>
      <p:pic>
        <p:nvPicPr>
          <p:cNvPr id="22"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206716"/>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Magdy</a:t>
            </a:r>
            <a:endParaRPr lang="en-US" sz="4374" dirty="0"/>
          </a:p>
        </p:txBody>
      </p:sp>
      <p:pic>
        <p:nvPicPr>
          <p:cNvPr id="6" name="Image 2" descr="preencoded.png"/>
          <p:cNvPicPr>
            <a:picLocks noChangeAspect="1"/>
          </p:cNvPicPr>
          <p:nvPr/>
        </p:nvPicPr>
        <p:blipFill>
          <a:blip r:embed="rId5"/>
          <a:stretch>
            <a:fillRect/>
          </a:stretch>
        </p:blipFill>
        <p:spPr>
          <a:xfrm>
            <a:off x="2065734" y="5330904"/>
            <a:ext cx="124897" cy="166568"/>
          </a:xfrm>
          <a:prstGeom prst="rect">
            <a:avLst/>
          </a:prstGeom>
        </p:spPr>
      </p:pic>
      <p:sp>
        <p:nvSpPr>
          <p:cNvPr id="7" name="Text 2"/>
          <p:cNvSpPr/>
          <p:nvPr/>
        </p:nvSpPr>
        <p:spPr>
          <a:xfrm>
            <a:off x="2371249" y="5234345"/>
            <a:ext cx="10221158" cy="355402"/>
          </a:xfrm>
          <a:prstGeom prst="rect">
            <a:avLst/>
          </a:prstGeom>
          <a:noFill/>
          <a:ln/>
        </p:spPr>
        <p:txBody>
          <a:bodyPr wrap="non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About the Approach</a:t>
            </a:r>
            <a:endParaRPr lang="en-US" sz="1750" dirty="0"/>
          </a:p>
        </p:txBody>
      </p:sp>
      <p:pic>
        <p:nvPicPr>
          <p:cNvPr id="8" name="Image 3" descr="preencoded.png"/>
          <p:cNvPicPr>
            <a:picLocks noChangeAspect="1"/>
          </p:cNvPicPr>
          <p:nvPr/>
        </p:nvPicPr>
        <p:blipFill>
          <a:blip r:embed="rId5"/>
          <a:stretch>
            <a:fillRect/>
          </a:stretch>
        </p:blipFill>
        <p:spPr>
          <a:xfrm>
            <a:off x="2065734" y="5936218"/>
            <a:ext cx="124897" cy="166568"/>
          </a:xfrm>
          <a:prstGeom prst="rect">
            <a:avLst/>
          </a:prstGeom>
        </p:spPr>
      </p:pic>
      <p:sp>
        <p:nvSpPr>
          <p:cNvPr id="9" name="Text 3"/>
          <p:cNvSpPr/>
          <p:nvPr/>
        </p:nvSpPr>
        <p:spPr>
          <a:xfrm>
            <a:off x="2371249" y="5839658"/>
            <a:ext cx="10221158" cy="355402"/>
          </a:xfrm>
          <a:prstGeom prst="rect">
            <a:avLst/>
          </a:prstGeom>
          <a:noFill/>
          <a:ln/>
        </p:spPr>
        <p:txBody>
          <a:bodyPr wrap="non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Solving the Problem of Duplicate Tweets</a:t>
            </a:r>
            <a:endParaRPr lang="en-US" sz="1750" dirty="0"/>
          </a:p>
        </p:txBody>
      </p:sp>
      <p:pic>
        <p:nvPicPr>
          <p:cNvPr id="10" name="Image 4" descr="preencoded.png"/>
          <p:cNvPicPr>
            <a:picLocks noChangeAspect="1"/>
          </p:cNvPicPr>
          <p:nvPr/>
        </p:nvPicPr>
        <p:blipFill>
          <a:blip r:embed="rId5"/>
          <a:stretch>
            <a:fillRect/>
          </a:stretch>
        </p:blipFill>
        <p:spPr>
          <a:xfrm>
            <a:off x="2065734" y="6541532"/>
            <a:ext cx="124897" cy="166568"/>
          </a:xfrm>
          <a:prstGeom prst="rect">
            <a:avLst/>
          </a:prstGeom>
        </p:spPr>
      </p:pic>
      <p:sp>
        <p:nvSpPr>
          <p:cNvPr id="11" name="Text 4"/>
          <p:cNvSpPr/>
          <p:nvPr/>
        </p:nvSpPr>
        <p:spPr>
          <a:xfrm>
            <a:off x="2371249" y="6444972"/>
            <a:ext cx="10221158" cy="355402"/>
          </a:xfrm>
          <a:prstGeom prst="rect">
            <a:avLst/>
          </a:prstGeom>
          <a:noFill/>
          <a:ln/>
        </p:spPr>
        <p:txBody>
          <a:bodyPr wrap="non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Research Results</a:t>
            </a:r>
            <a:endParaRPr lang="en-US" sz="1750" dirty="0"/>
          </a:p>
        </p:txBody>
      </p:sp>
      <p:pic>
        <p:nvPicPr>
          <p:cNvPr id="12" name="Image 5"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990023"/>
            <a:ext cx="511302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Nandakumar et al. </a:t>
            </a:r>
            <a:endParaRPr lang="en-US" sz="4374" dirty="0"/>
          </a:p>
        </p:txBody>
      </p:sp>
      <p:sp>
        <p:nvSpPr>
          <p:cNvPr id="6" name="Shape 2"/>
          <p:cNvSpPr/>
          <p:nvPr/>
        </p:nvSpPr>
        <p:spPr>
          <a:xfrm>
            <a:off x="2037993" y="5017651"/>
            <a:ext cx="10554414" cy="1999417"/>
          </a:xfrm>
          <a:prstGeom prst="roundRect">
            <a:avLst>
              <a:gd name="adj" fmla="val 5001"/>
            </a:avLst>
          </a:prstGeom>
          <a:solidFill>
            <a:srgbClr val="B6D6FC"/>
          </a:solidFill>
          <a:ln/>
        </p:spPr>
        <p:txBody>
          <a:bodyPr/>
          <a:lstStyle/>
          <a:p>
            <a:endParaRPr lang="en-GB"/>
          </a:p>
        </p:txBody>
      </p:sp>
      <p:pic>
        <p:nvPicPr>
          <p:cNvPr id="7" name="Image 2" descr="preencoded.png"/>
          <p:cNvPicPr>
            <a:picLocks noChangeAspect="1"/>
          </p:cNvPicPr>
          <p:nvPr/>
        </p:nvPicPr>
        <p:blipFill>
          <a:blip r:embed="rId5"/>
          <a:stretch>
            <a:fillRect/>
          </a:stretch>
        </p:blipFill>
        <p:spPr>
          <a:xfrm>
            <a:off x="2260163" y="5318998"/>
            <a:ext cx="347186" cy="277654"/>
          </a:xfrm>
          <a:prstGeom prst="rect">
            <a:avLst/>
          </a:prstGeom>
        </p:spPr>
      </p:pic>
      <p:sp>
        <p:nvSpPr>
          <p:cNvPr id="8" name="Text 3"/>
          <p:cNvSpPr/>
          <p:nvPr/>
        </p:nvSpPr>
        <p:spPr>
          <a:xfrm>
            <a:off x="2829520" y="5295305"/>
            <a:ext cx="9540716" cy="694373"/>
          </a:xfrm>
          <a:prstGeom prst="rect">
            <a:avLst/>
          </a:prstGeom>
          <a:noFill/>
          <a:ln/>
        </p:spPr>
        <p:txBody>
          <a:bodyPr wrap="squar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Have applied the “binary classification” for the purpose of Cyberbullying detection in the tweets by using the NB algorithm.</a:t>
            </a:r>
            <a:endParaRPr lang="en-US" sz="2187" dirty="0"/>
          </a:p>
        </p:txBody>
      </p:sp>
      <p:pic>
        <p:nvPicPr>
          <p:cNvPr id="9" name="Image 3" descr="preencoded.png"/>
          <p:cNvPicPr>
            <a:picLocks noChangeAspect="1"/>
          </p:cNvPicPr>
          <p:nvPr/>
        </p:nvPicPr>
        <p:blipFill>
          <a:blip r:embed="rId6"/>
          <a:stretch>
            <a:fillRect/>
          </a:stretch>
        </p:blipFill>
        <p:spPr>
          <a:xfrm>
            <a:off x="2857262" y="6366748"/>
            <a:ext cx="124897" cy="166568"/>
          </a:xfrm>
          <a:prstGeom prst="rect">
            <a:avLst/>
          </a:prstGeom>
        </p:spPr>
      </p:pic>
      <p:sp>
        <p:nvSpPr>
          <p:cNvPr id="10" name="Text 4"/>
          <p:cNvSpPr/>
          <p:nvPr/>
        </p:nvSpPr>
        <p:spPr>
          <a:xfrm>
            <a:off x="3162776" y="6239589"/>
            <a:ext cx="3368040" cy="416481"/>
          </a:xfrm>
          <a:prstGeom prst="rect">
            <a:avLst/>
          </a:prstGeom>
          <a:noFill/>
          <a:ln/>
        </p:spPr>
        <p:txBody>
          <a:bodyPr wrap="non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Binary Classification</a:t>
            </a:r>
            <a:endParaRPr lang="en-US" sz="2624" dirty="0"/>
          </a:p>
        </p:txBody>
      </p:sp>
      <p:pic>
        <p:nvPicPr>
          <p:cNvPr id="11"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037993" y="1464231"/>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Abdelaal et al.</a:t>
            </a:r>
            <a:endParaRPr lang="en-US" sz="4374" dirty="0"/>
          </a:p>
        </p:txBody>
      </p:sp>
      <p:sp>
        <p:nvSpPr>
          <p:cNvPr id="5" name="Shape 2"/>
          <p:cNvSpPr/>
          <p:nvPr/>
        </p:nvSpPr>
        <p:spPr>
          <a:xfrm>
            <a:off x="2037993" y="2776538"/>
            <a:ext cx="499943" cy="499943"/>
          </a:xfrm>
          <a:prstGeom prst="roundRect">
            <a:avLst>
              <a:gd name="adj" fmla="val 20000"/>
            </a:avLst>
          </a:prstGeom>
          <a:solidFill>
            <a:srgbClr val="CCEEFF"/>
          </a:solidFill>
          <a:ln w="13811">
            <a:solidFill>
              <a:srgbClr val="99DDFF"/>
            </a:solidFill>
            <a:prstDash val="solid"/>
          </a:ln>
        </p:spPr>
        <p:txBody>
          <a:bodyPr/>
          <a:lstStyle/>
          <a:p>
            <a:endParaRPr lang="en-GB"/>
          </a:p>
        </p:txBody>
      </p:sp>
      <p:sp>
        <p:nvSpPr>
          <p:cNvPr id="6" name="Text 3"/>
          <p:cNvSpPr/>
          <p:nvPr/>
        </p:nvSpPr>
        <p:spPr>
          <a:xfrm>
            <a:off x="2219325" y="2818209"/>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2852857"/>
            <a:ext cx="421386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Classification of Arabic Tweets</a:t>
            </a:r>
            <a:endParaRPr lang="en-US" sz="2187" dirty="0"/>
          </a:p>
        </p:txBody>
      </p:sp>
      <p:sp>
        <p:nvSpPr>
          <p:cNvPr id="8" name="Text 5"/>
          <p:cNvSpPr/>
          <p:nvPr/>
        </p:nvSpPr>
        <p:spPr>
          <a:xfrm>
            <a:off x="2760107" y="3333274"/>
            <a:ext cx="4444008" cy="710803"/>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Abdelaal et al. categorized Arabic tweets into predefined topics.</a:t>
            </a:r>
            <a:endParaRPr lang="en-US" sz="1750" dirty="0"/>
          </a:p>
        </p:txBody>
      </p:sp>
      <p:sp>
        <p:nvSpPr>
          <p:cNvPr id="9" name="Shape 6"/>
          <p:cNvSpPr/>
          <p:nvPr/>
        </p:nvSpPr>
        <p:spPr>
          <a:xfrm>
            <a:off x="7426285" y="2776538"/>
            <a:ext cx="499943" cy="499943"/>
          </a:xfrm>
          <a:prstGeom prst="roundRect">
            <a:avLst>
              <a:gd name="adj" fmla="val 20000"/>
            </a:avLst>
          </a:prstGeom>
          <a:solidFill>
            <a:srgbClr val="CCEEFF"/>
          </a:solidFill>
          <a:ln w="13811">
            <a:solidFill>
              <a:srgbClr val="99DDFF"/>
            </a:solidFill>
            <a:prstDash val="solid"/>
          </a:ln>
        </p:spPr>
        <p:txBody>
          <a:bodyPr/>
          <a:lstStyle/>
          <a:p>
            <a:endParaRPr lang="en-GB"/>
          </a:p>
        </p:txBody>
      </p:sp>
      <p:sp>
        <p:nvSpPr>
          <p:cNvPr id="10" name="Text 7"/>
          <p:cNvSpPr/>
          <p:nvPr/>
        </p:nvSpPr>
        <p:spPr>
          <a:xfrm>
            <a:off x="7580948" y="2818209"/>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8148399" y="2852857"/>
            <a:ext cx="4444008"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Improving Classification Accuracy</a:t>
            </a:r>
            <a:endParaRPr lang="en-US" sz="2187" dirty="0"/>
          </a:p>
        </p:txBody>
      </p:sp>
      <p:sp>
        <p:nvSpPr>
          <p:cNvPr id="12" name="Text 9"/>
          <p:cNvSpPr/>
          <p:nvPr/>
        </p:nvSpPr>
        <p:spPr>
          <a:xfrm>
            <a:off x="8148399" y="3680460"/>
            <a:ext cx="4444008" cy="1066205"/>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They focused on enhancing accuracy through ensemble classification methods.</a:t>
            </a:r>
            <a:endParaRPr lang="en-US" sz="1750" dirty="0"/>
          </a:p>
        </p:txBody>
      </p:sp>
      <p:sp>
        <p:nvSpPr>
          <p:cNvPr id="13" name="Shape 10"/>
          <p:cNvSpPr/>
          <p:nvPr/>
        </p:nvSpPr>
        <p:spPr>
          <a:xfrm>
            <a:off x="2037993" y="5142428"/>
            <a:ext cx="499943" cy="499943"/>
          </a:xfrm>
          <a:prstGeom prst="roundRect">
            <a:avLst>
              <a:gd name="adj" fmla="val 20000"/>
            </a:avLst>
          </a:prstGeom>
          <a:solidFill>
            <a:srgbClr val="CCEEFF"/>
          </a:solidFill>
          <a:ln w="13811">
            <a:solidFill>
              <a:srgbClr val="99DDFF"/>
            </a:solidFill>
            <a:prstDash val="solid"/>
          </a:ln>
        </p:spPr>
        <p:txBody>
          <a:bodyPr/>
          <a:lstStyle/>
          <a:p>
            <a:endParaRPr lang="en-GB"/>
          </a:p>
        </p:txBody>
      </p:sp>
      <p:sp>
        <p:nvSpPr>
          <p:cNvPr id="14" name="Text 11"/>
          <p:cNvSpPr/>
          <p:nvPr/>
        </p:nvSpPr>
        <p:spPr>
          <a:xfrm>
            <a:off x="2188845" y="5184100"/>
            <a:ext cx="19812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2760107" y="5218748"/>
            <a:ext cx="278130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Three Sub-Processes</a:t>
            </a:r>
            <a:endParaRPr lang="en-US" sz="2187" dirty="0"/>
          </a:p>
        </p:txBody>
      </p:sp>
      <p:sp>
        <p:nvSpPr>
          <p:cNvPr id="16" name="Text 13"/>
          <p:cNvSpPr/>
          <p:nvPr/>
        </p:nvSpPr>
        <p:spPr>
          <a:xfrm>
            <a:off x="2760107" y="5699165"/>
            <a:ext cx="4444008" cy="1066205"/>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Their proposed process included collection, preprocessing, and classification of tweets.</a:t>
            </a:r>
            <a:endParaRPr lang="en-US" sz="1750" dirty="0"/>
          </a:p>
        </p:txBody>
      </p:sp>
      <p:sp>
        <p:nvSpPr>
          <p:cNvPr id="17" name="Shape 14"/>
          <p:cNvSpPr/>
          <p:nvPr/>
        </p:nvSpPr>
        <p:spPr>
          <a:xfrm>
            <a:off x="7426285" y="5142428"/>
            <a:ext cx="499943" cy="499943"/>
          </a:xfrm>
          <a:prstGeom prst="roundRect">
            <a:avLst>
              <a:gd name="adj" fmla="val 20000"/>
            </a:avLst>
          </a:prstGeom>
          <a:solidFill>
            <a:srgbClr val="CCEEFF"/>
          </a:solidFill>
          <a:ln w="13811">
            <a:solidFill>
              <a:srgbClr val="99DDFF"/>
            </a:solidFill>
            <a:prstDash val="solid"/>
          </a:ln>
        </p:spPr>
        <p:txBody>
          <a:bodyPr/>
          <a:lstStyle/>
          <a:p>
            <a:endParaRPr lang="en-GB"/>
          </a:p>
        </p:txBody>
      </p:sp>
      <p:sp>
        <p:nvSpPr>
          <p:cNvPr id="18" name="Text 15"/>
          <p:cNvSpPr/>
          <p:nvPr/>
        </p:nvSpPr>
        <p:spPr>
          <a:xfrm>
            <a:off x="7569517" y="5184100"/>
            <a:ext cx="2133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4</a:t>
            </a:r>
            <a:endParaRPr lang="en-US" sz="2624" dirty="0"/>
          </a:p>
        </p:txBody>
      </p:sp>
      <p:sp>
        <p:nvSpPr>
          <p:cNvPr id="19" name="Text 16"/>
          <p:cNvSpPr/>
          <p:nvPr/>
        </p:nvSpPr>
        <p:spPr>
          <a:xfrm>
            <a:off x="8148399" y="5218748"/>
            <a:ext cx="430530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Ensemble Methods Outperform</a:t>
            </a:r>
            <a:endParaRPr lang="en-US" sz="2187" dirty="0"/>
          </a:p>
        </p:txBody>
      </p:sp>
      <p:sp>
        <p:nvSpPr>
          <p:cNvPr id="20" name="Text 17"/>
          <p:cNvSpPr/>
          <p:nvPr/>
        </p:nvSpPr>
        <p:spPr>
          <a:xfrm>
            <a:off x="8148399" y="5699165"/>
            <a:ext cx="4444008" cy="1066205"/>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Results showed that ensemble methods performed better than individual classifiers.</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037993" y="2676406"/>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Results</a:t>
            </a:r>
            <a:endParaRPr lang="en-US" sz="4374" dirty="0"/>
          </a:p>
        </p:txBody>
      </p:sp>
      <p:sp>
        <p:nvSpPr>
          <p:cNvPr id="5" name="Text 2"/>
          <p:cNvSpPr/>
          <p:nvPr/>
        </p:nvSpPr>
        <p:spPr>
          <a:xfrm>
            <a:off x="2393394" y="3953947"/>
            <a:ext cx="4650819"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The accuracy of SVM was increased by 2.2%.</a:t>
            </a:r>
            <a:endParaRPr lang="en-US" sz="1750" dirty="0"/>
          </a:p>
        </p:txBody>
      </p:sp>
      <p:sp>
        <p:nvSpPr>
          <p:cNvPr id="6" name="Text 3"/>
          <p:cNvSpPr/>
          <p:nvPr/>
        </p:nvSpPr>
        <p:spPr>
          <a:xfrm>
            <a:off x="2393394" y="4753570"/>
            <a:ext cx="4650819"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The accuracy of NB was improved by 1.6%.</a:t>
            </a:r>
            <a:endParaRPr lang="en-US" sz="1750" dirty="0"/>
          </a:p>
        </p:txBody>
      </p:sp>
      <p:sp>
        <p:nvSpPr>
          <p:cNvPr id="7" name="Text 4"/>
          <p:cNvSpPr/>
          <p:nvPr/>
        </p:nvSpPr>
        <p:spPr>
          <a:xfrm>
            <a:off x="7949208" y="3953947"/>
            <a:ext cx="4650819"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The accuracy of DT was improved by 3.2%.</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570482"/>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sp>
        <p:nvSpPr>
          <p:cNvPr id="4" name="Text 1"/>
          <p:cNvSpPr/>
          <p:nvPr/>
        </p:nvSpPr>
        <p:spPr>
          <a:xfrm>
            <a:off x="3621167" y="427673"/>
            <a:ext cx="4846320" cy="486013"/>
          </a:xfrm>
          <a:prstGeom prst="rect">
            <a:avLst/>
          </a:prstGeom>
          <a:noFill/>
          <a:ln/>
        </p:spPr>
        <p:txBody>
          <a:bodyPr wrap="non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Other Studies in the Field</a:t>
            </a:r>
            <a:endParaRPr lang="en-US" sz="3062" dirty="0"/>
          </a:p>
        </p:txBody>
      </p:sp>
      <p:sp>
        <p:nvSpPr>
          <p:cNvPr id="5" name="Shape 2"/>
          <p:cNvSpPr/>
          <p:nvPr/>
        </p:nvSpPr>
        <p:spPr>
          <a:xfrm>
            <a:off x="3621167" y="1224677"/>
            <a:ext cx="7388066" cy="7494508"/>
          </a:xfrm>
          <a:prstGeom prst="roundRect">
            <a:avLst>
              <a:gd name="adj" fmla="val 947"/>
            </a:avLst>
          </a:prstGeom>
          <a:noFill/>
          <a:ln w="9644">
            <a:solidFill>
              <a:srgbClr val="000000">
                <a:alpha val="8000"/>
              </a:srgbClr>
            </a:solidFill>
            <a:prstDash val="solid"/>
          </a:ln>
        </p:spPr>
        <p:txBody>
          <a:bodyPr/>
          <a:lstStyle/>
          <a:p>
            <a:endParaRPr lang="en-GB"/>
          </a:p>
        </p:txBody>
      </p:sp>
      <p:sp>
        <p:nvSpPr>
          <p:cNvPr id="6" name="Shape 3"/>
          <p:cNvSpPr/>
          <p:nvPr/>
        </p:nvSpPr>
        <p:spPr>
          <a:xfrm>
            <a:off x="3630811" y="1234321"/>
            <a:ext cx="7367945" cy="450413"/>
          </a:xfrm>
          <a:prstGeom prst="rect">
            <a:avLst/>
          </a:prstGeom>
          <a:solidFill>
            <a:srgbClr val="FFFFFF">
              <a:alpha val="4000"/>
            </a:srgbClr>
          </a:solidFill>
          <a:ln/>
        </p:spPr>
        <p:txBody>
          <a:bodyPr/>
          <a:lstStyle/>
          <a:p>
            <a:endParaRPr lang="en-GB"/>
          </a:p>
        </p:txBody>
      </p:sp>
      <p:sp>
        <p:nvSpPr>
          <p:cNvPr id="7" name="Text 4"/>
          <p:cNvSpPr/>
          <p:nvPr/>
        </p:nvSpPr>
        <p:spPr>
          <a:xfrm>
            <a:off x="3787259" y="1335167"/>
            <a:ext cx="2140863"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Study</a:t>
            </a:r>
            <a:endParaRPr lang="en-US" sz="1225" dirty="0"/>
          </a:p>
        </p:txBody>
      </p:sp>
      <p:sp>
        <p:nvSpPr>
          <p:cNvPr id="8" name="Text 5"/>
          <p:cNvSpPr/>
          <p:nvPr/>
        </p:nvSpPr>
        <p:spPr>
          <a:xfrm>
            <a:off x="6246733" y="1335167"/>
            <a:ext cx="2137053"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Approach</a:t>
            </a:r>
            <a:endParaRPr lang="en-US" sz="1225" dirty="0"/>
          </a:p>
        </p:txBody>
      </p:sp>
      <p:sp>
        <p:nvSpPr>
          <p:cNvPr id="9" name="Text 6"/>
          <p:cNvSpPr/>
          <p:nvPr/>
        </p:nvSpPr>
        <p:spPr>
          <a:xfrm>
            <a:off x="8702397" y="1335167"/>
            <a:ext cx="2140863"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Key Findings</a:t>
            </a:r>
            <a:endParaRPr lang="en-US" sz="1225" dirty="0"/>
          </a:p>
        </p:txBody>
      </p:sp>
      <p:sp>
        <p:nvSpPr>
          <p:cNvPr id="10" name="Shape 7"/>
          <p:cNvSpPr/>
          <p:nvPr/>
        </p:nvSpPr>
        <p:spPr>
          <a:xfrm>
            <a:off x="3630811" y="1684734"/>
            <a:ext cx="7367945" cy="1942743"/>
          </a:xfrm>
          <a:prstGeom prst="rect">
            <a:avLst/>
          </a:prstGeom>
          <a:solidFill>
            <a:srgbClr val="000000">
              <a:alpha val="4000"/>
            </a:srgbClr>
          </a:solidFill>
          <a:ln/>
        </p:spPr>
        <p:txBody>
          <a:bodyPr/>
          <a:lstStyle/>
          <a:p>
            <a:endParaRPr lang="en-GB"/>
          </a:p>
        </p:txBody>
      </p:sp>
      <p:sp>
        <p:nvSpPr>
          <p:cNvPr id="11" name="Text 8"/>
          <p:cNvSpPr/>
          <p:nvPr/>
        </p:nvSpPr>
        <p:spPr>
          <a:xfrm>
            <a:off x="3787259" y="1785580"/>
            <a:ext cx="2140863"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AlHarbi et al. </a:t>
            </a:r>
            <a:endParaRPr lang="en-US" sz="1225" dirty="0"/>
          </a:p>
        </p:txBody>
      </p:sp>
      <p:sp>
        <p:nvSpPr>
          <p:cNvPr id="12" name="Text 9"/>
          <p:cNvSpPr/>
          <p:nvPr/>
        </p:nvSpPr>
        <p:spPr>
          <a:xfrm>
            <a:off x="6246733" y="1785580"/>
            <a:ext cx="2137053" cy="497443"/>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Lexicon approaches and sentiment analysis</a:t>
            </a:r>
            <a:endParaRPr lang="en-US" sz="1225" dirty="0"/>
          </a:p>
        </p:txBody>
      </p:sp>
      <p:sp>
        <p:nvSpPr>
          <p:cNvPr id="13" name="Text 10"/>
          <p:cNvSpPr/>
          <p:nvPr/>
        </p:nvSpPr>
        <p:spPr>
          <a:xfrm>
            <a:off x="8702397" y="1785580"/>
            <a:ext cx="2140863" cy="1741051"/>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Java programming language used</a:t>
            </a: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272525"/>
                </a:solidFill>
                <a:latin typeface="Eudoxus Sans" pitchFamily="34" charset="0"/>
                <a:ea typeface="Eudoxus Sans" pitchFamily="34" charset="-122"/>
                <a:cs typeface="Eudoxus Sans" pitchFamily="34" charset="-120"/>
              </a:rPr>
              <a:t>- Dataset collected from YouTube, Microsoft-Flow, and Twitter API</a:t>
            </a: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272525"/>
                </a:solidFill>
                <a:latin typeface="Eudoxus Sans" pitchFamily="34" charset="0"/>
                <a:ea typeface="Eudoxus Sans" pitchFamily="34" charset="-122"/>
                <a:cs typeface="Eudoxus Sans" pitchFamily="34" charset="-120"/>
              </a:rPr>
              <a:t>- PMI approach identified cyberbullying effectively</a:t>
            </a:r>
            <a:endParaRPr lang="en-US" sz="1225" dirty="0"/>
          </a:p>
        </p:txBody>
      </p:sp>
      <p:sp>
        <p:nvSpPr>
          <p:cNvPr id="14" name="Shape 11"/>
          <p:cNvSpPr/>
          <p:nvPr/>
        </p:nvSpPr>
        <p:spPr>
          <a:xfrm>
            <a:off x="3630811" y="3627477"/>
            <a:ext cx="7367945" cy="1445300"/>
          </a:xfrm>
          <a:prstGeom prst="rect">
            <a:avLst/>
          </a:prstGeom>
          <a:solidFill>
            <a:srgbClr val="FFFFFF">
              <a:alpha val="4000"/>
            </a:srgbClr>
          </a:solidFill>
          <a:ln/>
        </p:spPr>
        <p:txBody>
          <a:bodyPr/>
          <a:lstStyle/>
          <a:p>
            <a:endParaRPr lang="en-GB"/>
          </a:p>
        </p:txBody>
      </p:sp>
      <p:sp>
        <p:nvSpPr>
          <p:cNvPr id="15" name="Text 12"/>
          <p:cNvSpPr/>
          <p:nvPr/>
        </p:nvSpPr>
        <p:spPr>
          <a:xfrm>
            <a:off x="3787259" y="3728323"/>
            <a:ext cx="2140863"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L. Cheng et al. [36]</a:t>
            </a:r>
            <a:endParaRPr lang="en-US" sz="1225" dirty="0"/>
          </a:p>
        </p:txBody>
      </p:sp>
      <p:sp>
        <p:nvSpPr>
          <p:cNvPr id="16" name="Text 13"/>
          <p:cNvSpPr/>
          <p:nvPr/>
        </p:nvSpPr>
        <p:spPr>
          <a:xfrm>
            <a:off x="6246733" y="3728323"/>
            <a:ext cx="2137053"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PI-Bully framework</a:t>
            </a:r>
            <a:endParaRPr lang="en-US" sz="1225" dirty="0"/>
          </a:p>
        </p:txBody>
      </p:sp>
      <p:sp>
        <p:nvSpPr>
          <p:cNvPr id="17" name="Text 14"/>
          <p:cNvSpPr/>
          <p:nvPr/>
        </p:nvSpPr>
        <p:spPr>
          <a:xfrm>
            <a:off x="8702397" y="3728323"/>
            <a:ext cx="2140863" cy="1243608"/>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Incorporates interdisciplinary findings</a:t>
            </a: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272525"/>
                </a:solidFill>
                <a:latin typeface="Eudoxus Sans" pitchFamily="34" charset="0"/>
                <a:ea typeface="Eudoxus Sans" pitchFamily="34" charset="-122"/>
                <a:cs typeface="Eudoxus Sans" pitchFamily="34" charset="-120"/>
              </a:rPr>
              <a:t>- Considers individual differences in predicting cyberbullying behavior</a:t>
            </a:r>
            <a:endParaRPr lang="en-US" sz="1225" dirty="0"/>
          </a:p>
        </p:txBody>
      </p:sp>
      <p:sp>
        <p:nvSpPr>
          <p:cNvPr id="18" name="Shape 15"/>
          <p:cNvSpPr/>
          <p:nvPr/>
        </p:nvSpPr>
        <p:spPr>
          <a:xfrm>
            <a:off x="3630811" y="5072777"/>
            <a:ext cx="7367945" cy="1694021"/>
          </a:xfrm>
          <a:prstGeom prst="rect">
            <a:avLst/>
          </a:prstGeom>
          <a:solidFill>
            <a:srgbClr val="000000">
              <a:alpha val="4000"/>
            </a:srgbClr>
          </a:solidFill>
          <a:ln/>
        </p:spPr>
        <p:txBody>
          <a:bodyPr/>
          <a:lstStyle/>
          <a:p>
            <a:endParaRPr lang="en-GB"/>
          </a:p>
        </p:txBody>
      </p:sp>
      <p:sp>
        <p:nvSpPr>
          <p:cNvPr id="19" name="Text 16"/>
          <p:cNvSpPr/>
          <p:nvPr/>
        </p:nvSpPr>
        <p:spPr>
          <a:xfrm>
            <a:off x="3787259" y="5173623"/>
            <a:ext cx="2140863"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A. Bellmorea et al. [37]</a:t>
            </a:r>
            <a:endParaRPr lang="en-US" sz="1225" dirty="0"/>
          </a:p>
        </p:txBody>
      </p:sp>
      <p:sp>
        <p:nvSpPr>
          <p:cNvPr id="20" name="Text 17"/>
          <p:cNvSpPr/>
          <p:nvPr/>
        </p:nvSpPr>
        <p:spPr>
          <a:xfrm>
            <a:off x="6246733" y="5173623"/>
            <a:ext cx="2137053" cy="497443"/>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Frequency vector and text classifier</a:t>
            </a:r>
            <a:endParaRPr lang="en-US" sz="1225" dirty="0"/>
          </a:p>
        </p:txBody>
      </p:sp>
      <p:sp>
        <p:nvSpPr>
          <p:cNvPr id="21" name="Text 18"/>
          <p:cNvSpPr/>
          <p:nvPr/>
        </p:nvSpPr>
        <p:spPr>
          <a:xfrm>
            <a:off x="8702397" y="5173623"/>
            <a:ext cx="2140863" cy="1492329"/>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Frequency vector constructed for each tweet</a:t>
            </a: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272525"/>
                </a:solidFill>
                <a:latin typeface="Eudoxus Sans" pitchFamily="34" charset="0"/>
                <a:ea typeface="Eudoxus Sans" pitchFamily="34" charset="-122"/>
                <a:cs typeface="Eudoxus Sans" pitchFamily="34" charset="-120"/>
              </a:rPr>
              <a:t>- Text classifier used with a Twitter corpus dictionary</a:t>
            </a: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272525"/>
                </a:solidFill>
                <a:latin typeface="Eudoxus Sans" pitchFamily="34" charset="0"/>
                <a:ea typeface="Eudoxus Sans" pitchFamily="34" charset="-122"/>
                <a:cs typeface="Eudoxus Sans" pitchFamily="34" charset="-120"/>
              </a:rPr>
              <a:t>- Answered main questions about online bullying</a:t>
            </a:r>
            <a:endParaRPr lang="en-US" sz="1225" dirty="0"/>
          </a:p>
        </p:txBody>
      </p:sp>
      <p:sp>
        <p:nvSpPr>
          <p:cNvPr id="22" name="Shape 19"/>
          <p:cNvSpPr/>
          <p:nvPr/>
        </p:nvSpPr>
        <p:spPr>
          <a:xfrm>
            <a:off x="3630811" y="6766798"/>
            <a:ext cx="7367945" cy="1942743"/>
          </a:xfrm>
          <a:prstGeom prst="rect">
            <a:avLst/>
          </a:prstGeom>
          <a:solidFill>
            <a:srgbClr val="FFFFFF">
              <a:alpha val="4000"/>
            </a:srgbClr>
          </a:solidFill>
          <a:ln/>
        </p:spPr>
        <p:txBody>
          <a:bodyPr/>
          <a:lstStyle/>
          <a:p>
            <a:endParaRPr lang="en-GB"/>
          </a:p>
        </p:txBody>
      </p:sp>
      <p:sp>
        <p:nvSpPr>
          <p:cNvPr id="23" name="Text 20"/>
          <p:cNvSpPr/>
          <p:nvPr/>
        </p:nvSpPr>
        <p:spPr>
          <a:xfrm>
            <a:off x="3787259" y="6867644"/>
            <a:ext cx="2140863"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H. L. Haoti Zhong et al. [38]</a:t>
            </a:r>
            <a:endParaRPr lang="en-US" sz="1225" dirty="0"/>
          </a:p>
        </p:txBody>
      </p:sp>
      <p:sp>
        <p:nvSpPr>
          <p:cNvPr id="24" name="Text 21"/>
          <p:cNvSpPr/>
          <p:nvPr/>
        </p:nvSpPr>
        <p:spPr>
          <a:xfrm>
            <a:off x="6246733" y="6867644"/>
            <a:ext cx="2137053" cy="497443"/>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Image sharing networks and captions</a:t>
            </a:r>
            <a:endParaRPr lang="en-US" sz="1225" dirty="0"/>
          </a:p>
        </p:txBody>
      </p:sp>
      <p:sp>
        <p:nvSpPr>
          <p:cNvPr id="25" name="Text 22"/>
          <p:cNvSpPr/>
          <p:nvPr/>
        </p:nvSpPr>
        <p:spPr>
          <a:xfrm>
            <a:off x="8702397" y="6867644"/>
            <a:ext cx="2140863" cy="1741051"/>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Focused on cyberbullying detection in image sharing networks, particularly on Instagram</a:t>
            </a: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272525"/>
                </a:solidFill>
                <a:latin typeface="Eudoxus Sans" pitchFamily="34" charset="0"/>
                <a:ea typeface="Eudoxus Sans" pitchFamily="34" charset="-122"/>
                <a:cs typeface="Eudoxus Sans" pitchFamily="34" charset="-120"/>
              </a:rPr>
              <a:t>- Captions identified as significant predictors of cyber harassment</a:t>
            </a:r>
            <a:endParaRPr lang="en-US" sz="1225" dirty="0"/>
          </a:p>
        </p:txBody>
      </p:sp>
      <p:sp>
        <p:nvSpPr>
          <p:cNvPr id="26" name="Text 23"/>
          <p:cNvSpPr/>
          <p:nvPr/>
        </p:nvSpPr>
        <p:spPr>
          <a:xfrm>
            <a:off x="3621167" y="8894088"/>
            <a:ext cx="7388066" cy="248722"/>
          </a:xfrm>
          <a:prstGeom prst="rect">
            <a:avLst/>
          </a:prstGeom>
          <a:noFill/>
          <a:ln/>
        </p:spPr>
        <p:txBody>
          <a:bodyPr wrap="none" rtlCol="0" anchor="t"/>
          <a:lstStyle/>
          <a:p>
            <a:pPr marL="0" indent="0">
              <a:lnSpc>
                <a:spcPts val="1960"/>
              </a:lnSpc>
              <a:buNone/>
            </a:pPr>
            <a:endParaRPr lang="en-US" sz="1225" dirty="0"/>
          </a:p>
        </p:txBody>
      </p:sp>
      <p:pic>
        <p:nvPicPr>
          <p:cNvPr id="2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2037993" y="2265640"/>
            <a:ext cx="10554414" cy="3698200"/>
          </a:xfrm>
          <a:prstGeom prst="rect">
            <a:avLst/>
          </a:prstGeom>
        </p:spPr>
      </p:pic>
      <p:pic>
        <p:nvPicPr>
          <p:cNvPr id="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025">
            <a:solidFill>
              <a:srgbClr val="FFFFFF">
                <a:alpha val="64000"/>
              </a:srgbClr>
            </a:solidFill>
            <a:prstDash val="solid"/>
          </a:ln>
        </p:spPr>
        <p:txBody>
          <a:bodyPr/>
          <a:lstStyle/>
          <a:p>
            <a:endParaRPr lang="en-GB"/>
          </a:p>
        </p:txBody>
      </p:sp>
      <p:sp>
        <p:nvSpPr>
          <p:cNvPr id="4" name="Text 1"/>
          <p:cNvSpPr/>
          <p:nvPr/>
        </p:nvSpPr>
        <p:spPr>
          <a:xfrm>
            <a:off x="2744748" y="530662"/>
            <a:ext cx="3848814" cy="601385"/>
          </a:xfrm>
          <a:prstGeom prst="rect">
            <a:avLst/>
          </a:prstGeom>
          <a:noFill/>
          <a:ln/>
        </p:spPr>
        <p:txBody>
          <a:bodyPr wrap="none" rtlCol="0" anchor="t"/>
          <a:lstStyle/>
          <a:p>
            <a:pPr marL="0" indent="0">
              <a:lnSpc>
                <a:spcPts val="4735"/>
              </a:lnSpc>
              <a:buNone/>
            </a:pPr>
            <a:r>
              <a:rPr lang="en-US" sz="3788" b="1" dirty="0">
                <a:solidFill>
                  <a:srgbClr val="000000"/>
                </a:solidFill>
                <a:latin typeface="p22-mackinac-pro" pitchFamily="34" charset="0"/>
                <a:ea typeface="p22-mackinac-pro" pitchFamily="34" charset="-122"/>
                <a:cs typeface="p22-mackinac-pro" pitchFamily="34" charset="-120"/>
              </a:rPr>
              <a:t>Methodology</a:t>
            </a:r>
            <a:endParaRPr lang="en-US" sz="3788" dirty="0"/>
          </a:p>
        </p:txBody>
      </p:sp>
      <p:pic>
        <p:nvPicPr>
          <p:cNvPr id="5" name="Image 1" descr="preencoded.png"/>
          <p:cNvPicPr>
            <a:picLocks noChangeAspect="1"/>
          </p:cNvPicPr>
          <p:nvPr/>
        </p:nvPicPr>
        <p:blipFill>
          <a:blip r:embed="rId4"/>
          <a:stretch>
            <a:fillRect/>
          </a:stretch>
        </p:blipFill>
        <p:spPr>
          <a:xfrm>
            <a:off x="2744748" y="1516856"/>
            <a:ext cx="7947303" cy="5657731"/>
          </a:xfrm>
          <a:prstGeom prst="rect">
            <a:avLst/>
          </a:prstGeom>
        </p:spPr>
      </p:pic>
      <p:sp>
        <p:nvSpPr>
          <p:cNvPr id="6" name="Text 2"/>
          <p:cNvSpPr/>
          <p:nvPr/>
        </p:nvSpPr>
        <p:spPr>
          <a:xfrm>
            <a:off x="2744748" y="7391043"/>
            <a:ext cx="9140904" cy="307777"/>
          </a:xfrm>
          <a:prstGeom prst="rect">
            <a:avLst/>
          </a:prstGeom>
          <a:noFill/>
          <a:ln/>
        </p:spPr>
        <p:txBody>
          <a:bodyPr wrap="none" rtlCol="0" anchor="t"/>
          <a:lstStyle/>
          <a:p>
            <a:pPr marL="0" indent="0">
              <a:lnSpc>
                <a:spcPts val="2424"/>
              </a:lnSpc>
              <a:buNone/>
            </a:pPr>
            <a:endParaRPr lang="en-US" sz="1515"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890409"/>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3604260" cy="291703"/>
          </a:xfrm>
          <a:prstGeom prst="rect">
            <a:avLst/>
          </a:prstGeom>
          <a:noFill/>
          <a:ln/>
        </p:spPr>
        <p:txBody>
          <a:bodyPr wrap="none" rtlCol="0" anchor="t"/>
          <a:lstStyle/>
          <a:p>
            <a:pPr marL="0" indent="0">
              <a:lnSpc>
                <a:spcPts val="2296"/>
              </a:lnSpc>
              <a:buNone/>
            </a:pPr>
            <a:r>
              <a:rPr lang="en-US" sz="1837" b="1" dirty="0">
                <a:solidFill>
                  <a:srgbClr val="000000"/>
                </a:solidFill>
                <a:latin typeface="p22-mackinac-pro" pitchFamily="34" charset="0"/>
                <a:ea typeface="p22-mackinac-pro" pitchFamily="34" charset="-122"/>
                <a:cs typeface="p22-mackinac-pro" pitchFamily="34" charset="-120"/>
              </a:rPr>
              <a:t>Data Collection and Annotation</a:t>
            </a:r>
            <a:endParaRPr lang="en-US" sz="1837" dirty="0"/>
          </a:p>
        </p:txBody>
      </p:sp>
      <p:sp>
        <p:nvSpPr>
          <p:cNvPr id="6" name="Text 2"/>
          <p:cNvSpPr/>
          <p:nvPr/>
        </p:nvSpPr>
        <p:spPr>
          <a:xfrm>
            <a:off x="3621167" y="2838450"/>
            <a:ext cx="7388066" cy="248722"/>
          </a:xfrm>
          <a:prstGeom prst="rect">
            <a:avLst/>
          </a:prstGeom>
          <a:noFill/>
          <a:ln/>
        </p:spPr>
        <p:txBody>
          <a:bodyPr wrap="none" rtlCol="0" anchor="t"/>
          <a:lstStyle/>
          <a:p>
            <a:pPr marL="0" indent="0">
              <a:lnSpc>
                <a:spcPts val="1960"/>
              </a:lnSpc>
              <a:buNone/>
            </a:pPr>
            <a:endParaRPr lang="en-US" sz="1225" dirty="0"/>
          </a:p>
        </p:txBody>
      </p:sp>
      <p:sp>
        <p:nvSpPr>
          <p:cNvPr id="7" name="Text 3"/>
          <p:cNvSpPr/>
          <p:nvPr/>
        </p:nvSpPr>
        <p:spPr>
          <a:xfrm>
            <a:off x="3621167" y="3320415"/>
            <a:ext cx="7388066" cy="486013"/>
          </a:xfrm>
          <a:prstGeom prst="rect">
            <a:avLst/>
          </a:prstGeom>
          <a:noFill/>
          <a:ln/>
        </p:spPr>
        <p:txBody>
          <a:bodyPr wrap="square" rtlCol="0" anchor="t"/>
          <a:lstStyle/>
          <a:p>
            <a:pPr marL="0" indent="0">
              <a:lnSpc>
                <a:spcPts val="1914"/>
              </a:lnSpc>
              <a:buNone/>
            </a:pPr>
            <a:r>
              <a:rPr lang="en-US" sz="1531" b="1" dirty="0">
                <a:solidFill>
                  <a:srgbClr val="000000"/>
                </a:solidFill>
                <a:latin typeface="p22-mackinac-pro" pitchFamily="34" charset="0"/>
                <a:ea typeface="p22-mackinac-pro" pitchFamily="34" charset="-122"/>
                <a:cs typeface="p22-mackinac-pro" pitchFamily="34" charset="-120"/>
              </a:rPr>
              <a:t>The data was collected by using the ArabiTools and Twitter API via two different methods:</a:t>
            </a:r>
            <a:endParaRPr lang="en-US" sz="1531" dirty="0"/>
          </a:p>
        </p:txBody>
      </p:sp>
      <p:sp>
        <p:nvSpPr>
          <p:cNvPr id="8" name="Shape 4"/>
          <p:cNvSpPr/>
          <p:nvPr/>
        </p:nvSpPr>
        <p:spPr>
          <a:xfrm>
            <a:off x="7299722" y="4039672"/>
            <a:ext cx="31075" cy="2170986"/>
          </a:xfrm>
          <a:prstGeom prst="roundRect">
            <a:avLst>
              <a:gd name="adj" fmla="val 225238"/>
            </a:avLst>
          </a:prstGeom>
          <a:solidFill>
            <a:srgbClr val="99DDFF"/>
          </a:solidFill>
          <a:ln/>
        </p:spPr>
        <p:txBody>
          <a:bodyPr/>
          <a:lstStyle/>
          <a:p>
            <a:endParaRPr lang="en-GB"/>
          </a:p>
        </p:txBody>
      </p:sp>
      <p:sp>
        <p:nvSpPr>
          <p:cNvPr id="9" name="Shape 5"/>
          <p:cNvSpPr/>
          <p:nvPr/>
        </p:nvSpPr>
        <p:spPr>
          <a:xfrm>
            <a:off x="7490162" y="4320480"/>
            <a:ext cx="544354" cy="31075"/>
          </a:xfrm>
          <a:prstGeom prst="roundRect">
            <a:avLst>
              <a:gd name="adj" fmla="val 225238"/>
            </a:avLst>
          </a:prstGeom>
          <a:solidFill>
            <a:srgbClr val="99DDFF"/>
          </a:solidFill>
          <a:ln/>
        </p:spPr>
        <p:txBody>
          <a:bodyPr/>
          <a:lstStyle/>
          <a:p>
            <a:endParaRPr lang="en-GB"/>
          </a:p>
        </p:txBody>
      </p:sp>
      <p:sp>
        <p:nvSpPr>
          <p:cNvPr id="10" name="Shape 6"/>
          <p:cNvSpPr/>
          <p:nvPr/>
        </p:nvSpPr>
        <p:spPr>
          <a:xfrm>
            <a:off x="7140238" y="4161115"/>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1" name="Text 7"/>
          <p:cNvSpPr/>
          <p:nvPr/>
        </p:nvSpPr>
        <p:spPr>
          <a:xfrm>
            <a:off x="7269420" y="4190167"/>
            <a:ext cx="914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12" name="Text 8"/>
          <p:cNvSpPr/>
          <p:nvPr/>
        </p:nvSpPr>
        <p:spPr>
          <a:xfrm>
            <a:off x="8170664" y="4195167"/>
            <a:ext cx="172212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Random Selection</a:t>
            </a:r>
            <a:endParaRPr lang="en-US" sz="1531" dirty="0"/>
          </a:p>
        </p:txBody>
      </p:sp>
      <p:sp>
        <p:nvSpPr>
          <p:cNvPr id="13" name="Text 9"/>
          <p:cNvSpPr/>
          <p:nvPr/>
        </p:nvSpPr>
        <p:spPr>
          <a:xfrm>
            <a:off x="8170664" y="4531400"/>
            <a:ext cx="2838569" cy="248722"/>
          </a:xfrm>
          <a:prstGeom prst="rect">
            <a:avLst/>
          </a:prstGeom>
          <a:noFill/>
          <a:ln/>
        </p:spPr>
        <p:txBody>
          <a:bodyPr wrap="non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Words searched randomly</a:t>
            </a:r>
            <a:endParaRPr lang="en-US" sz="1225" dirty="0"/>
          </a:p>
        </p:txBody>
      </p:sp>
      <p:sp>
        <p:nvSpPr>
          <p:cNvPr id="14" name="Shape 10"/>
          <p:cNvSpPr/>
          <p:nvPr/>
        </p:nvSpPr>
        <p:spPr>
          <a:xfrm>
            <a:off x="6595884" y="5098078"/>
            <a:ext cx="544354" cy="31075"/>
          </a:xfrm>
          <a:prstGeom prst="roundRect">
            <a:avLst>
              <a:gd name="adj" fmla="val 225238"/>
            </a:avLst>
          </a:prstGeom>
          <a:solidFill>
            <a:srgbClr val="99DDFF"/>
          </a:solidFill>
          <a:ln/>
        </p:spPr>
        <p:txBody>
          <a:bodyPr/>
          <a:lstStyle/>
          <a:p>
            <a:endParaRPr lang="en-GB"/>
          </a:p>
        </p:txBody>
      </p:sp>
      <p:sp>
        <p:nvSpPr>
          <p:cNvPr id="15" name="Shape 11"/>
          <p:cNvSpPr/>
          <p:nvPr/>
        </p:nvSpPr>
        <p:spPr>
          <a:xfrm>
            <a:off x="7140238" y="4938713"/>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6" name="Text 12"/>
          <p:cNvSpPr/>
          <p:nvPr/>
        </p:nvSpPr>
        <p:spPr>
          <a:xfrm>
            <a:off x="7246560" y="4967764"/>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7" name="Text 13"/>
          <p:cNvSpPr/>
          <p:nvPr/>
        </p:nvSpPr>
        <p:spPr>
          <a:xfrm>
            <a:off x="4904423" y="4972764"/>
            <a:ext cx="1555313" cy="243007"/>
          </a:xfrm>
          <a:prstGeom prst="rect">
            <a:avLst/>
          </a:prstGeom>
          <a:noFill/>
          <a:ln/>
        </p:spPr>
        <p:txBody>
          <a:bodyPr wrap="none" rtlCol="0" anchor="t"/>
          <a:lstStyle/>
          <a:p>
            <a:pPr marL="0" indent="0" algn="r">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Query-Oriented</a:t>
            </a:r>
            <a:endParaRPr lang="en-US" sz="1531" dirty="0"/>
          </a:p>
        </p:txBody>
      </p:sp>
      <p:sp>
        <p:nvSpPr>
          <p:cNvPr id="18" name="Text 14"/>
          <p:cNvSpPr/>
          <p:nvPr/>
        </p:nvSpPr>
        <p:spPr>
          <a:xfrm>
            <a:off x="3621167" y="5308997"/>
            <a:ext cx="2838569" cy="746165"/>
          </a:xfrm>
          <a:prstGeom prst="rect">
            <a:avLst/>
          </a:prstGeom>
          <a:noFill/>
          <a:ln/>
        </p:spPr>
        <p:txBody>
          <a:bodyPr wrap="square" rtlCol="0" anchor="t"/>
          <a:lstStyle/>
          <a:p>
            <a:pPr marL="0" indent="0" algn="r">
              <a:lnSpc>
                <a:spcPts val="1960"/>
              </a:lnSpc>
              <a:buNone/>
            </a:pPr>
            <a:r>
              <a:rPr lang="en-US" sz="1225" b="1" dirty="0">
                <a:solidFill>
                  <a:srgbClr val="272525"/>
                </a:solidFill>
                <a:latin typeface="Eudoxus Sans" pitchFamily="34" charset="0"/>
                <a:ea typeface="Eudoxus Sans" pitchFamily="34" charset="-122"/>
                <a:cs typeface="Eudoxus Sans" pitchFamily="34" charset="-120"/>
              </a:rPr>
              <a:t>Words searched using specific keywords related to Arabic CyberBullying</a:t>
            </a:r>
            <a:endParaRPr lang="en-US" sz="1225" dirty="0"/>
          </a:p>
        </p:txBody>
      </p:sp>
      <p:sp>
        <p:nvSpPr>
          <p:cNvPr id="19" name="Shape 15"/>
          <p:cNvSpPr/>
          <p:nvPr/>
        </p:nvSpPr>
        <p:spPr>
          <a:xfrm>
            <a:off x="3621167" y="6507004"/>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20" name="Text 16"/>
          <p:cNvSpPr/>
          <p:nvPr/>
        </p:nvSpPr>
        <p:spPr>
          <a:xfrm>
            <a:off x="3750350" y="6536055"/>
            <a:ext cx="914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21" name="Text 17"/>
          <p:cNvSpPr/>
          <p:nvPr/>
        </p:nvSpPr>
        <p:spPr>
          <a:xfrm>
            <a:off x="4126587" y="6560463"/>
            <a:ext cx="1555313"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The dataset</a:t>
            </a:r>
            <a:endParaRPr lang="en-US" sz="1531" dirty="0"/>
          </a:p>
        </p:txBody>
      </p:sp>
      <p:sp>
        <p:nvSpPr>
          <p:cNvPr id="22" name="Text 18"/>
          <p:cNvSpPr/>
          <p:nvPr/>
        </p:nvSpPr>
        <p:spPr>
          <a:xfrm>
            <a:off x="4126587" y="6896695"/>
            <a:ext cx="1853565" cy="746165"/>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The dataset was obtained from the tweets written in MSA.</a:t>
            </a:r>
            <a:endParaRPr lang="en-US" sz="1225" dirty="0"/>
          </a:p>
        </p:txBody>
      </p:sp>
      <p:sp>
        <p:nvSpPr>
          <p:cNvPr id="23" name="Shape 19"/>
          <p:cNvSpPr/>
          <p:nvPr/>
        </p:nvSpPr>
        <p:spPr>
          <a:xfrm>
            <a:off x="6135648" y="6507004"/>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24" name="Text 20"/>
          <p:cNvSpPr/>
          <p:nvPr/>
        </p:nvSpPr>
        <p:spPr>
          <a:xfrm>
            <a:off x="6241971" y="6536055"/>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25" name="Text 21"/>
          <p:cNvSpPr/>
          <p:nvPr/>
        </p:nvSpPr>
        <p:spPr>
          <a:xfrm>
            <a:off x="6641068" y="6560463"/>
            <a:ext cx="1555313"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Total tweets</a:t>
            </a:r>
            <a:endParaRPr lang="en-US" sz="1531" dirty="0"/>
          </a:p>
        </p:txBody>
      </p:sp>
      <p:sp>
        <p:nvSpPr>
          <p:cNvPr id="26" name="Text 22"/>
          <p:cNvSpPr/>
          <p:nvPr/>
        </p:nvSpPr>
        <p:spPr>
          <a:xfrm>
            <a:off x="6641068" y="6896695"/>
            <a:ext cx="1853565" cy="746165"/>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There were a total of 17,748 Arabic tweets collected.</a:t>
            </a:r>
            <a:endParaRPr lang="en-US" sz="1225" dirty="0"/>
          </a:p>
        </p:txBody>
      </p:sp>
      <p:sp>
        <p:nvSpPr>
          <p:cNvPr id="27" name="Shape 23"/>
          <p:cNvSpPr/>
          <p:nvPr/>
        </p:nvSpPr>
        <p:spPr>
          <a:xfrm>
            <a:off x="8650129" y="6507004"/>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28" name="Text 24"/>
          <p:cNvSpPr/>
          <p:nvPr/>
        </p:nvSpPr>
        <p:spPr>
          <a:xfrm>
            <a:off x="8756452" y="6536055"/>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29" name="Text 25"/>
          <p:cNvSpPr/>
          <p:nvPr/>
        </p:nvSpPr>
        <p:spPr>
          <a:xfrm>
            <a:off x="9155549" y="6560463"/>
            <a:ext cx="1853565"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CyberBullying tweets</a:t>
            </a:r>
            <a:endParaRPr lang="en-US" sz="1531" dirty="0"/>
          </a:p>
        </p:txBody>
      </p:sp>
      <p:sp>
        <p:nvSpPr>
          <p:cNvPr id="30" name="Text 26"/>
          <p:cNvSpPr/>
          <p:nvPr/>
        </p:nvSpPr>
        <p:spPr>
          <a:xfrm>
            <a:off x="9155549" y="7139702"/>
            <a:ext cx="1853565" cy="746165"/>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Out of the total tweets, 14,178 were classified as CyberBullying tweets.</a:t>
            </a:r>
            <a:endParaRPr lang="en-US" sz="1225" dirty="0"/>
          </a:p>
        </p:txBody>
      </p:sp>
      <p:sp>
        <p:nvSpPr>
          <p:cNvPr id="31" name="Shape 27"/>
          <p:cNvSpPr/>
          <p:nvPr/>
        </p:nvSpPr>
        <p:spPr>
          <a:xfrm>
            <a:off x="3621167" y="8162806"/>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32" name="Text 28"/>
          <p:cNvSpPr/>
          <p:nvPr/>
        </p:nvSpPr>
        <p:spPr>
          <a:xfrm>
            <a:off x="3723680" y="8191857"/>
            <a:ext cx="14478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4</a:t>
            </a:r>
            <a:endParaRPr lang="en-US" sz="1837" dirty="0"/>
          </a:p>
        </p:txBody>
      </p:sp>
      <p:sp>
        <p:nvSpPr>
          <p:cNvPr id="33" name="Text 29"/>
          <p:cNvSpPr/>
          <p:nvPr/>
        </p:nvSpPr>
        <p:spPr>
          <a:xfrm>
            <a:off x="4126587" y="8216265"/>
            <a:ext cx="1853565"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Non-CyberBullying tweets</a:t>
            </a:r>
            <a:endParaRPr lang="en-US" sz="1531" dirty="0"/>
          </a:p>
        </p:txBody>
      </p:sp>
      <p:sp>
        <p:nvSpPr>
          <p:cNvPr id="34" name="Text 30"/>
          <p:cNvSpPr/>
          <p:nvPr/>
        </p:nvSpPr>
        <p:spPr>
          <a:xfrm>
            <a:off x="4126587" y="8795504"/>
            <a:ext cx="1853565" cy="746165"/>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3,570 tweets were classified as Non-CyberBullying tweets.</a:t>
            </a:r>
            <a:endParaRPr lang="en-US" sz="1225" dirty="0"/>
          </a:p>
        </p:txBody>
      </p:sp>
      <p:sp>
        <p:nvSpPr>
          <p:cNvPr id="35" name="Shape 31"/>
          <p:cNvSpPr/>
          <p:nvPr/>
        </p:nvSpPr>
        <p:spPr>
          <a:xfrm>
            <a:off x="6135648" y="8162806"/>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36" name="Text 32"/>
          <p:cNvSpPr/>
          <p:nvPr/>
        </p:nvSpPr>
        <p:spPr>
          <a:xfrm>
            <a:off x="6245781" y="8191857"/>
            <a:ext cx="1295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5</a:t>
            </a:r>
            <a:endParaRPr lang="en-US" sz="1837" dirty="0"/>
          </a:p>
        </p:txBody>
      </p:sp>
      <p:sp>
        <p:nvSpPr>
          <p:cNvPr id="37" name="Text 33"/>
          <p:cNvSpPr/>
          <p:nvPr/>
        </p:nvSpPr>
        <p:spPr>
          <a:xfrm>
            <a:off x="6641068" y="8216265"/>
            <a:ext cx="1555313"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Dataset name</a:t>
            </a:r>
            <a:endParaRPr lang="en-US" sz="1531" dirty="0"/>
          </a:p>
        </p:txBody>
      </p:sp>
      <p:sp>
        <p:nvSpPr>
          <p:cNvPr id="38" name="Text 34"/>
          <p:cNvSpPr/>
          <p:nvPr/>
        </p:nvSpPr>
        <p:spPr>
          <a:xfrm>
            <a:off x="6641068" y="8552498"/>
            <a:ext cx="1853565" cy="497443"/>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Our dataset is called AraBully-Tweets.</a:t>
            </a:r>
            <a:endParaRPr lang="en-US" sz="1225" dirty="0"/>
          </a:p>
        </p:txBody>
      </p:sp>
      <p:sp>
        <p:nvSpPr>
          <p:cNvPr id="39" name="Shape 35"/>
          <p:cNvSpPr/>
          <p:nvPr/>
        </p:nvSpPr>
        <p:spPr>
          <a:xfrm>
            <a:off x="8650129" y="8162806"/>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40" name="Text 36"/>
          <p:cNvSpPr/>
          <p:nvPr/>
        </p:nvSpPr>
        <p:spPr>
          <a:xfrm>
            <a:off x="8752642" y="8191857"/>
            <a:ext cx="14478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6</a:t>
            </a:r>
            <a:endParaRPr lang="en-US" sz="1837" dirty="0"/>
          </a:p>
        </p:txBody>
      </p:sp>
      <p:sp>
        <p:nvSpPr>
          <p:cNvPr id="41" name="Text 37"/>
          <p:cNvSpPr/>
          <p:nvPr/>
        </p:nvSpPr>
        <p:spPr>
          <a:xfrm>
            <a:off x="9155549" y="8216265"/>
            <a:ext cx="1555313"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Data format</a:t>
            </a:r>
            <a:endParaRPr lang="en-US" sz="1531" dirty="0"/>
          </a:p>
        </p:txBody>
      </p:sp>
      <p:sp>
        <p:nvSpPr>
          <p:cNvPr id="42" name="Text 38"/>
          <p:cNvSpPr/>
          <p:nvPr/>
        </p:nvSpPr>
        <p:spPr>
          <a:xfrm>
            <a:off x="9155549" y="8552498"/>
            <a:ext cx="1853565" cy="994886"/>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The dataset was stored in the "Comma Separated Value" (CSV) format.</a:t>
            </a:r>
            <a:endParaRPr lang="en-US" sz="1225" dirty="0"/>
          </a:p>
        </p:txBody>
      </p:sp>
      <p:sp>
        <p:nvSpPr>
          <p:cNvPr id="43" name="Shape 39"/>
          <p:cNvSpPr/>
          <p:nvPr/>
        </p:nvSpPr>
        <p:spPr>
          <a:xfrm>
            <a:off x="3621167" y="9824323"/>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44" name="Text 40"/>
          <p:cNvSpPr/>
          <p:nvPr/>
        </p:nvSpPr>
        <p:spPr>
          <a:xfrm>
            <a:off x="3731300" y="9853374"/>
            <a:ext cx="1295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7</a:t>
            </a:r>
            <a:endParaRPr lang="en-US" sz="1837" dirty="0"/>
          </a:p>
        </p:txBody>
      </p:sp>
      <p:sp>
        <p:nvSpPr>
          <p:cNvPr id="45" name="Text 41"/>
          <p:cNvSpPr/>
          <p:nvPr/>
        </p:nvSpPr>
        <p:spPr>
          <a:xfrm>
            <a:off x="4126587" y="9877782"/>
            <a:ext cx="1555313"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Conversion</a:t>
            </a:r>
            <a:endParaRPr lang="en-US" sz="1531" dirty="0"/>
          </a:p>
        </p:txBody>
      </p:sp>
      <p:sp>
        <p:nvSpPr>
          <p:cNvPr id="46" name="Text 42"/>
          <p:cNvSpPr/>
          <p:nvPr/>
        </p:nvSpPr>
        <p:spPr>
          <a:xfrm>
            <a:off x="4126587" y="10214015"/>
            <a:ext cx="688264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It was then converted to the "Attribute-Relation File Format" (ARFF) using </a:t>
            </a:r>
            <a:r>
              <a:rPr lang="en-US" sz="1225" b="1" i="1" dirty="0">
                <a:solidFill>
                  <a:srgbClr val="272525"/>
                </a:solidFill>
                <a:latin typeface="Eudoxus Sans" pitchFamily="34" charset="0"/>
                <a:ea typeface="Eudoxus Sans" pitchFamily="34" charset="-122"/>
                <a:cs typeface="Eudoxus Sans" pitchFamily="34" charset="-120"/>
              </a:rPr>
              <a:t>WEKA.</a:t>
            </a:r>
            <a:endParaRPr lang="en-US" sz="1225" dirty="0"/>
          </a:p>
        </p:txBody>
      </p:sp>
      <p:pic>
        <p:nvPicPr>
          <p:cNvPr id="4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4285298" y="2448282"/>
            <a:ext cx="5874544" cy="3332917"/>
          </a:xfrm>
          <a:prstGeom prst="rect">
            <a:avLst/>
          </a:prstGeom>
        </p:spPr>
      </p:pic>
      <p:pic>
        <p:nvPicPr>
          <p:cNvPr id="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2065734" y="2631162"/>
            <a:ext cx="124897" cy="166568"/>
          </a:xfrm>
          <a:prstGeom prst="rect">
            <a:avLst/>
          </a:prstGeom>
        </p:spPr>
      </p:pic>
      <p:sp>
        <p:nvSpPr>
          <p:cNvPr id="5" name="Text 1"/>
          <p:cNvSpPr/>
          <p:nvPr/>
        </p:nvSpPr>
        <p:spPr>
          <a:xfrm>
            <a:off x="2371249" y="2365058"/>
            <a:ext cx="1018794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Data Collection and Annotation Cont.</a:t>
            </a:r>
            <a:endParaRPr lang="en-US" sz="4374" dirty="0"/>
          </a:p>
        </p:txBody>
      </p:sp>
      <p:pic>
        <p:nvPicPr>
          <p:cNvPr id="6" name="Image 2" descr="preencoded.png"/>
          <p:cNvPicPr>
            <a:picLocks noChangeAspect="1"/>
          </p:cNvPicPr>
          <p:nvPr/>
        </p:nvPicPr>
        <p:blipFill>
          <a:blip r:embed="rId5"/>
          <a:stretch>
            <a:fillRect/>
          </a:stretch>
        </p:blipFill>
        <p:spPr>
          <a:xfrm>
            <a:off x="2037993" y="3309342"/>
            <a:ext cx="5596533" cy="2555200"/>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2065734" y="4033718"/>
            <a:ext cx="124897" cy="166568"/>
          </a:xfrm>
          <a:prstGeom prst="rect">
            <a:avLst/>
          </a:prstGeom>
        </p:spPr>
      </p:pic>
      <p:sp>
        <p:nvSpPr>
          <p:cNvPr id="5" name="Text 1"/>
          <p:cNvSpPr/>
          <p:nvPr/>
        </p:nvSpPr>
        <p:spPr>
          <a:xfrm>
            <a:off x="2371249" y="3906560"/>
            <a:ext cx="1577340" cy="416481"/>
          </a:xfrm>
          <a:prstGeom prst="rect">
            <a:avLst/>
          </a:prstGeom>
          <a:noFill/>
          <a:ln/>
        </p:spPr>
        <p:txBody>
          <a:bodyPr wrap="non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Defintion</a:t>
            </a:r>
            <a:endParaRPr lang="en-US" sz="2624" dirty="0"/>
          </a:p>
        </p:txBody>
      </p:sp>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sp>
        <p:nvSpPr>
          <p:cNvPr id="4" name="Text 1"/>
          <p:cNvSpPr/>
          <p:nvPr/>
        </p:nvSpPr>
        <p:spPr>
          <a:xfrm>
            <a:off x="3609499" y="430530"/>
            <a:ext cx="4023360" cy="390049"/>
          </a:xfrm>
          <a:prstGeom prst="rect">
            <a:avLst/>
          </a:prstGeom>
          <a:noFill/>
          <a:ln/>
        </p:spPr>
        <p:txBody>
          <a:bodyPr wrap="none" rtlCol="0" anchor="t"/>
          <a:lstStyle/>
          <a:p>
            <a:pPr marL="0" indent="0">
              <a:lnSpc>
                <a:spcPts val="3071"/>
              </a:lnSpc>
              <a:buNone/>
            </a:pPr>
            <a:r>
              <a:rPr lang="en-US" sz="2457" b="1" dirty="0">
                <a:solidFill>
                  <a:srgbClr val="000000"/>
                </a:solidFill>
                <a:latin typeface="p22-mackinac-pro" pitchFamily="34" charset="0"/>
                <a:ea typeface="p22-mackinac-pro" pitchFamily="34" charset="-122"/>
                <a:cs typeface="p22-mackinac-pro" pitchFamily="34" charset="-120"/>
              </a:rPr>
              <a:t>The Process of Annotation</a:t>
            </a:r>
            <a:endParaRPr lang="en-US" sz="2457" dirty="0"/>
          </a:p>
        </p:txBody>
      </p:sp>
      <p:sp>
        <p:nvSpPr>
          <p:cNvPr id="5" name="Shape 2"/>
          <p:cNvSpPr/>
          <p:nvPr/>
        </p:nvSpPr>
        <p:spPr>
          <a:xfrm>
            <a:off x="3609499" y="1132523"/>
            <a:ext cx="3627715" cy="1167646"/>
          </a:xfrm>
          <a:prstGeom prst="roundRect">
            <a:avLst>
              <a:gd name="adj" fmla="val 6013"/>
            </a:avLst>
          </a:prstGeom>
          <a:solidFill>
            <a:srgbClr val="CCEEFF"/>
          </a:solidFill>
          <a:ln w="9644">
            <a:solidFill>
              <a:srgbClr val="99DDFF"/>
            </a:solidFill>
            <a:prstDash val="solid"/>
          </a:ln>
        </p:spPr>
        <p:txBody>
          <a:bodyPr/>
          <a:lstStyle/>
          <a:p>
            <a:endParaRPr lang="en-GB"/>
          </a:p>
        </p:txBody>
      </p:sp>
      <p:sp>
        <p:nvSpPr>
          <p:cNvPr id="6" name="Text 3"/>
          <p:cNvSpPr/>
          <p:nvPr/>
        </p:nvSpPr>
        <p:spPr>
          <a:xfrm>
            <a:off x="3775115" y="1298138"/>
            <a:ext cx="1560195" cy="243721"/>
          </a:xfrm>
          <a:prstGeom prst="rect">
            <a:avLst/>
          </a:prstGeom>
          <a:noFill/>
          <a:ln/>
        </p:spPr>
        <p:txBody>
          <a:bodyPr wrap="none" rtlCol="0" anchor="t"/>
          <a:lstStyle/>
          <a:p>
            <a:pPr marL="0" indent="0">
              <a:lnSpc>
                <a:spcPts val="1920"/>
              </a:lnSpc>
              <a:buNone/>
            </a:pPr>
            <a:r>
              <a:rPr lang="en-US" sz="1536" b="1" dirty="0">
                <a:solidFill>
                  <a:srgbClr val="272525"/>
                </a:solidFill>
                <a:latin typeface="p22-mackinac-pro" pitchFamily="34" charset="0"/>
                <a:ea typeface="p22-mackinac-pro" pitchFamily="34" charset="-122"/>
                <a:cs typeface="p22-mackinac-pro" pitchFamily="34" charset="-120"/>
              </a:rPr>
              <a:t>Data Collection</a:t>
            </a:r>
            <a:endParaRPr lang="en-US" sz="1536" dirty="0"/>
          </a:p>
        </p:txBody>
      </p:sp>
      <p:sp>
        <p:nvSpPr>
          <p:cNvPr id="7" name="Text 4"/>
          <p:cNvSpPr/>
          <p:nvPr/>
        </p:nvSpPr>
        <p:spPr>
          <a:xfrm>
            <a:off x="3775115" y="1635443"/>
            <a:ext cx="3296483" cy="499110"/>
          </a:xfrm>
          <a:prstGeom prst="rect">
            <a:avLst/>
          </a:prstGeom>
          <a:noFill/>
          <a:ln/>
        </p:spPr>
        <p:txBody>
          <a:bodyPr wrap="square" rtlCol="0" anchor="t"/>
          <a:lstStyle/>
          <a:p>
            <a:pPr marL="0" indent="0">
              <a:lnSpc>
                <a:spcPts val="1966"/>
              </a:lnSpc>
              <a:buNone/>
            </a:pPr>
            <a:r>
              <a:rPr lang="en-US" sz="1229" b="1" dirty="0">
                <a:solidFill>
                  <a:srgbClr val="272525"/>
                </a:solidFill>
                <a:latin typeface="Eudoxus Sans" pitchFamily="34" charset="0"/>
                <a:ea typeface="Eudoxus Sans" pitchFamily="34" charset="-122"/>
                <a:cs typeface="Eudoxus Sans" pitchFamily="34" charset="-120"/>
              </a:rPr>
              <a:t>The dataset was collected and prepared for annotation.</a:t>
            </a:r>
            <a:endParaRPr lang="en-US" sz="1229" dirty="0"/>
          </a:p>
        </p:txBody>
      </p:sp>
      <p:sp>
        <p:nvSpPr>
          <p:cNvPr id="8" name="Shape 5"/>
          <p:cNvSpPr/>
          <p:nvPr/>
        </p:nvSpPr>
        <p:spPr>
          <a:xfrm>
            <a:off x="7393186" y="1132523"/>
            <a:ext cx="3627715" cy="1167646"/>
          </a:xfrm>
          <a:prstGeom prst="roundRect">
            <a:avLst>
              <a:gd name="adj" fmla="val 6013"/>
            </a:avLst>
          </a:prstGeom>
          <a:solidFill>
            <a:srgbClr val="CCEEFF"/>
          </a:solidFill>
          <a:ln w="9644">
            <a:solidFill>
              <a:srgbClr val="99DDFF"/>
            </a:solidFill>
            <a:prstDash val="solid"/>
          </a:ln>
        </p:spPr>
        <p:txBody>
          <a:bodyPr/>
          <a:lstStyle/>
          <a:p>
            <a:endParaRPr lang="en-GB"/>
          </a:p>
        </p:txBody>
      </p:sp>
      <p:sp>
        <p:nvSpPr>
          <p:cNvPr id="9" name="Text 6"/>
          <p:cNvSpPr/>
          <p:nvPr/>
        </p:nvSpPr>
        <p:spPr>
          <a:xfrm>
            <a:off x="7558802" y="1298138"/>
            <a:ext cx="1851660" cy="243721"/>
          </a:xfrm>
          <a:prstGeom prst="rect">
            <a:avLst/>
          </a:prstGeom>
          <a:noFill/>
          <a:ln/>
        </p:spPr>
        <p:txBody>
          <a:bodyPr wrap="none" rtlCol="0" anchor="t"/>
          <a:lstStyle/>
          <a:p>
            <a:pPr marL="0" indent="0">
              <a:lnSpc>
                <a:spcPts val="1920"/>
              </a:lnSpc>
              <a:buNone/>
            </a:pPr>
            <a:r>
              <a:rPr lang="en-US" sz="1536" b="1" dirty="0">
                <a:solidFill>
                  <a:srgbClr val="272525"/>
                </a:solidFill>
                <a:latin typeface="p22-mackinac-pro" pitchFamily="34" charset="0"/>
                <a:ea typeface="p22-mackinac-pro" pitchFamily="34" charset="-122"/>
                <a:cs typeface="p22-mackinac-pro" pitchFamily="34" charset="-120"/>
              </a:rPr>
              <a:t>Annotation Process</a:t>
            </a:r>
            <a:endParaRPr lang="en-US" sz="1536" dirty="0"/>
          </a:p>
        </p:txBody>
      </p:sp>
      <p:sp>
        <p:nvSpPr>
          <p:cNvPr id="10" name="Text 7"/>
          <p:cNvSpPr/>
          <p:nvPr/>
        </p:nvSpPr>
        <p:spPr>
          <a:xfrm>
            <a:off x="7558802" y="1635443"/>
            <a:ext cx="3296483" cy="499110"/>
          </a:xfrm>
          <a:prstGeom prst="rect">
            <a:avLst/>
          </a:prstGeom>
          <a:noFill/>
          <a:ln/>
        </p:spPr>
        <p:txBody>
          <a:bodyPr wrap="square" rtlCol="0" anchor="t"/>
          <a:lstStyle/>
          <a:p>
            <a:pPr marL="0" indent="0">
              <a:lnSpc>
                <a:spcPts val="1966"/>
              </a:lnSpc>
              <a:buNone/>
            </a:pPr>
            <a:r>
              <a:rPr lang="en-US" sz="1229" b="1" dirty="0">
                <a:solidFill>
                  <a:srgbClr val="272525"/>
                </a:solidFill>
                <a:latin typeface="Eudoxus Sans" pitchFamily="34" charset="0"/>
                <a:ea typeface="Eudoxus Sans" pitchFamily="34" charset="-122"/>
                <a:cs typeface="Eudoxus Sans" pitchFamily="34" charset="-120"/>
              </a:rPr>
              <a:t>The dataset was annotated using Python code.</a:t>
            </a:r>
            <a:endParaRPr lang="en-US" sz="1229" dirty="0"/>
          </a:p>
        </p:txBody>
      </p:sp>
      <p:sp>
        <p:nvSpPr>
          <p:cNvPr id="11" name="Shape 8"/>
          <p:cNvSpPr/>
          <p:nvPr/>
        </p:nvSpPr>
        <p:spPr>
          <a:xfrm>
            <a:off x="3609499" y="2456140"/>
            <a:ext cx="3627715" cy="1167646"/>
          </a:xfrm>
          <a:prstGeom prst="roundRect">
            <a:avLst>
              <a:gd name="adj" fmla="val 6013"/>
            </a:avLst>
          </a:prstGeom>
          <a:solidFill>
            <a:srgbClr val="CCEEFF"/>
          </a:solidFill>
          <a:ln w="9644">
            <a:solidFill>
              <a:srgbClr val="99DDFF"/>
            </a:solidFill>
            <a:prstDash val="solid"/>
          </a:ln>
        </p:spPr>
        <p:txBody>
          <a:bodyPr/>
          <a:lstStyle/>
          <a:p>
            <a:endParaRPr lang="en-GB"/>
          </a:p>
        </p:txBody>
      </p:sp>
      <p:sp>
        <p:nvSpPr>
          <p:cNvPr id="12" name="Text 9"/>
          <p:cNvSpPr/>
          <p:nvPr/>
        </p:nvSpPr>
        <p:spPr>
          <a:xfrm>
            <a:off x="3775115" y="2621756"/>
            <a:ext cx="1783080" cy="243721"/>
          </a:xfrm>
          <a:prstGeom prst="rect">
            <a:avLst/>
          </a:prstGeom>
          <a:noFill/>
          <a:ln/>
        </p:spPr>
        <p:txBody>
          <a:bodyPr wrap="none" rtlCol="0" anchor="t"/>
          <a:lstStyle/>
          <a:p>
            <a:pPr marL="0" indent="0">
              <a:lnSpc>
                <a:spcPts val="1920"/>
              </a:lnSpc>
              <a:buNone/>
            </a:pPr>
            <a:r>
              <a:rPr lang="en-US" sz="1536" b="1" dirty="0">
                <a:solidFill>
                  <a:srgbClr val="272525"/>
                </a:solidFill>
                <a:latin typeface="p22-mackinac-pro" pitchFamily="34" charset="0"/>
                <a:ea typeface="p22-mackinac-pro" pitchFamily="34" charset="-122"/>
                <a:cs typeface="p22-mackinac-pro" pitchFamily="34" charset="-120"/>
              </a:rPr>
              <a:t>Data Classification</a:t>
            </a:r>
            <a:endParaRPr lang="en-US" sz="1536" dirty="0"/>
          </a:p>
        </p:txBody>
      </p:sp>
      <p:sp>
        <p:nvSpPr>
          <p:cNvPr id="13" name="Text 10"/>
          <p:cNvSpPr/>
          <p:nvPr/>
        </p:nvSpPr>
        <p:spPr>
          <a:xfrm>
            <a:off x="3775115" y="2959060"/>
            <a:ext cx="3296483" cy="499110"/>
          </a:xfrm>
          <a:prstGeom prst="rect">
            <a:avLst/>
          </a:prstGeom>
          <a:noFill/>
          <a:ln/>
        </p:spPr>
        <p:txBody>
          <a:bodyPr wrap="square" rtlCol="0" anchor="t"/>
          <a:lstStyle/>
          <a:p>
            <a:pPr marL="0" indent="0">
              <a:lnSpc>
                <a:spcPts val="1966"/>
              </a:lnSpc>
              <a:buNone/>
            </a:pPr>
            <a:r>
              <a:rPr lang="en-US" sz="1229" b="1" dirty="0">
                <a:solidFill>
                  <a:srgbClr val="272525"/>
                </a:solidFill>
                <a:latin typeface="Eudoxus Sans" pitchFamily="34" charset="0"/>
                <a:ea typeface="Eudoxus Sans" pitchFamily="34" charset="-122"/>
                <a:cs typeface="Eudoxus Sans" pitchFamily="34" charset="-120"/>
              </a:rPr>
              <a:t>The tweets were classified as CyberBullying or Non-CyberBullying.</a:t>
            </a:r>
            <a:endParaRPr lang="en-US" sz="1229" dirty="0"/>
          </a:p>
        </p:txBody>
      </p:sp>
      <p:sp>
        <p:nvSpPr>
          <p:cNvPr id="14" name="Shape 11"/>
          <p:cNvSpPr/>
          <p:nvPr/>
        </p:nvSpPr>
        <p:spPr>
          <a:xfrm>
            <a:off x="7393186" y="2456140"/>
            <a:ext cx="3627715" cy="1167646"/>
          </a:xfrm>
          <a:prstGeom prst="roundRect">
            <a:avLst>
              <a:gd name="adj" fmla="val 6013"/>
            </a:avLst>
          </a:prstGeom>
          <a:solidFill>
            <a:srgbClr val="CCEEFF"/>
          </a:solidFill>
          <a:ln w="9644">
            <a:solidFill>
              <a:srgbClr val="99DDFF"/>
            </a:solidFill>
            <a:prstDash val="solid"/>
          </a:ln>
        </p:spPr>
        <p:txBody>
          <a:bodyPr/>
          <a:lstStyle/>
          <a:p>
            <a:endParaRPr lang="en-GB"/>
          </a:p>
        </p:txBody>
      </p:sp>
      <p:sp>
        <p:nvSpPr>
          <p:cNvPr id="15" name="Text 12"/>
          <p:cNvSpPr/>
          <p:nvPr/>
        </p:nvSpPr>
        <p:spPr>
          <a:xfrm>
            <a:off x="7558802" y="2621756"/>
            <a:ext cx="1653540" cy="243721"/>
          </a:xfrm>
          <a:prstGeom prst="rect">
            <a:avLst/>
          </a:prstGeom>
          <a:noFill/>
          <a:ln/>
        </p:spPr>
        <p:txBody>
          <a:bodyPr wrap="none" rtlCol="0" anchor="t"/>
          <a:lstStyle/>
          <a:p>
            <a:pPr marL="0" indent="0">
              <a:lnSpc>
                <a:spcPts val="1920"/>
              </a:lnSpc>
              <a:buNone/>
            </a:pPr>
            <a:r>
              <a:rPr lang="en-US" sz="1536" b="1" dirty="0">
                <a:solidFill>
                  <a:srgbClr val="272525"/>
                </a:solidFill>
                <a:latin typeface="p22-mackinac-pro" pitchFamily="34" charset="0"/>
                <a:ea typeface="p22-mackinac-pro" pitchFamily="34" charset="-122"/>
                <a:cs typeface="p22-mackinac-pro" pitchFamily="34" charset="-120"/>
              </a:rPr>
              <a:t>Model Evaluation</a:t>
            </a:r>
            <a:endParaRPr lang="en-US" sz="1536" dirty="0"/>
          </a:p>
        </p:txBody>
      </p:sp>
      <p:sp>
        <p:nvSpPr>
          <p:cNvPr id="16" name="Text 13"/>
          <p:cNvSpPr/>
          <p:nvPr/>
        </p:nvSpPr>
        <p:spPr>
          <a:xfrm>
            <a:off x="7558802" y="2959060"/>
            <a:ext cx="3296483" cy="499110"/>
          </a:xfrm>
          <a:prstGeom prst="rect">
            <a:avLst/>
          </a:prstGeom>
          <a:noFill/>
          <a:ln/>
        </p:spPr>
        <p:txBody>
          <a:bodyPr wrap="square" rtlCol="0" anchor="t"/>
          <a:lstStyle/>
          <a:p>
            <a:pPr marL="0" indent="0">
              <a:lnSpc>
                <a:spcPts val="1966"/>
              </a:lnSpc>
              <a:buNone/>
            </a:pPr>
            <a:r>
              <a:rPr lang="en-US" sz="1229" b="1" dirty="0">
                <a:solidFill>
                  <a:srgbClr val="272525"/>
                </a:solidFill>
                <a:latin typeface="Eudoxus Sans" pitchFamily="34" charset="0"/>
                <a:ea typeface="Eudoxus Sans" pitchFamily="34" charset="-122"/>
                <a:cs typeface="Eudoxus Sans" pitchFamily="34" charset="-120"/>
              </a:rPr>
              <a:t>The performance of the model was evaluated and checked for efficiency.</a:t>
            </a:r>
            <a:endParaRPr lang="en-US" sz="1229" dirty="0"/>
          </a:p>
        </p:txBody>
      </p:sp>
      <p:pic>
        <p:nvPicPr>
          <p:cNvPr id="17" name="Image 1" descr="preencoded.png"/>
          <p:cNvPicPr>
            <a:picLocks noChangeAspect="1"/>
          </p:cNvPicPr>
          <p:nvPr/>
        </p:nvPicPr>
        <p:blipFill>
          <a:blip r:embed="rId4"/>
          <a:stretch>
            <a:fillRect/>
          </a:stretch>
        </p:blipFill>
        <p:spPr>
          <a:xfrm>
            <a:off x="6851452" y="3799284"/>
            <a:ext cx="4169450" cy="3999786"/>
          </a:xfrm>
          <a:prstGeom prst="rect">
            <a:avLst/>
          </a:prstGeom>
        </p:spPr>
      </p:pic>
      <p:pic>
        <p:nvPicPr>
          <p:cNvPr id="1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FFFFFF">
              <a:alpha val="75000"/>
            </a:srgbClr>
          </a:solidFill>
          <a:ln w="12383">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2476976"/>
          </a:xfrm>
          <a:prstGeom prst="rect">
            <a:avLst/>
          </a:prstGeom>
        </p:spPr>
      </p:pic>
      <p:sp>
        <p:nvSpPr>
          <p:cNvPr id="5" name="Text 1"/>
          <p:cNvSpPr/>
          <p:nvPr/>
        </p:nvSpPr>
        <p:spPr>
          <a:xfrm>
            <a:off x="2608778" y="3021806"/>
            <a:ext cx="5151120" cy="619244"/>
          </a:xfrm>
          <a:prstGeom prst="rect">
            <a:avLst/>
          </a:prstGeom>
          <a:noFill/>
          <a:ln/>
        </p:spPr>
        <p:txBody>
          <a:bodyPr wrap="none" rtlCol="0" anchor="t"/>
          <a:lstStyle/>
          <a:p>
            <a:pPr marL="0" indent="0">
              <a:lnSpc>
                <a:spcPts val="4876"/>
              </a:lnSpc>
              <a:buNone/>
            </a:pPr>
            <a:r>
              <a:rPr lang="en-US" sz="3901" b="1" dirty="0">
                <a:solidFill>
                  <a:srgbClr val="000000"/>
                </a:solidFill>
                <a:latin typeface="p22-mackinac-pro" pitchFamily="34" charset="0"/>
                <a:ea typeface="p22-mackinac-pro" pitchFamily="34" charset="-122"/>
                <a:cs typeface="p22-mackinac-pro" pitchFamily="34" charset="-120"/>
              </a:rPr>
              <a:t>2. Data Preprocessing</a:t>
            </a:r>
            <a:endParaRPr lang="en-US" sz="3901" dirty="0"/>
          </a:p>
        </p:txBody>
      </p:sp>
      <p:sp>
        <p:nvSpPr>
          <p:cNvPr id="6" name="Shape 2"/>
          <p:cNvSpPr/>
          <p:nvPr/>
        </p:nvSpPr>
        <p:spPr>
          <a:xfrm>
            <a:off x="2886194" y="3938230"/>
            <a:ext cx="39529" cy="3749040"/>
          </a:xfrm>
          <a:prstGeom prst="roundRect">
            <a:avLst>
              <a:gd name="adj" fmla="val 225590"/>
            </a:avLst>
          </a:prstGeom>
          <a:solidFill>
            <a:srgbClr val="99DDFF"/>
          </a:solidFill>
          <a:ln/>
        </p:spPr>
        <p:txBody>
          <a:bodyPr/>
          <a:lstStyle/>
          <a:p>
            <a:endParaRPr lang="en-GB"/>
          </a:p>
        </p:txBody>
      </p:sp>
      <p:sp>
        <p:nvSpPr>
          <p:cNvPr id="7" name="Shape 3"/>
          <p:cNvSpPr/>
          <p:nvPr/>
        </p:nvSpPr>
        <p:spPr>
          <a:xfrm>
            <a:off x="3128843" y="4296132"/>
            <a:ext cx="693539" cy="39529"/>
          </a:xfrm>
          <a:prstGeom prst="roundRect">
            <a:avLst>
              <a:gd name="adj" fmla="val 225590"/>
            </a:avLst>
          </a:prstGeom>
          <a:solidFill>
            <a:srgbClr val="99DDFF"/>
          </a:solidFill>
          <a:ln/>
        </p:spPr>
        <p:txBody>
          <a:bodyPr/>
          <a:lstStyle/>
          <a:p>
            <a:endParaRPr lang="en-GB"/>
          </a:p>
        </p:txBody>
      </p:sp>
      <p:sp>
        <p:nvSpPr>
          <p:cNvPr id="8" name="Shape 4"/>
          <p:cNvSpPr/>
          <p:nvPr/>
        </p:nvSpPr>
        <p:spPr>
          <a:xfrm>
            <a:off x="2683073" y="4093012"/>
            <a:ext cx="445770" cy="445770"/>
          </a:xfrm>
          <a:prstGeom prst="roundRect">
            <a:avLst>
              <a:gd name="adj" fmla="val 20004"/>
            </a:avLst>
          </a:prstGeom>
          <a:solidFill>
            <a:srgbClr val="CCEEFF"/>
          </a:solidFill>
          <a:ln w="12383">
            <a:solidFill>
              <a:srgbClr val="99DDFF"/>
            </a:solidFill>
            <a:prstDash val="solid"/>
          </a:ln>
        </p:spPr>
        <p:txBody>
          <a:bodyPr/>
          <a:lstStyle/>
          <a:p>
            <a:endParaRPr lang="en-GB"/>
          </a:p>
        </p:txBody>
      </p:sp>
      <p:sp>
        <p:nvSpPr>
          <p:cNvPr id="9" name="Text 5"/>
          <p:cNvSpPr/>
          <p:nvPr/>
        </p:nvSpPr>
        <p:spPr>
          <a:xfrm>
            <a:off x="2844998" y="4130040"/>
            <a:ext cx="121920" cy="371594"/>
          </a:xfrm>
          <a:prstGeom prst="rect">
            <a:avLst/>
          </a:prstGeom>
          <a:noFill/>
          <a:ln/>
        </p:spPr>
        <p:txBody>
          <a:bodyPr wrap="none" rtlCol="0" anchor="t"/>
          <a:lstStyle/>
          <a:p>
            <a:pPr marL="0" indent="0" algn="ctr">
              <a:lnSpc>
                <a:spcPts val="2926"/>
              </a:lnSpc>
              <a:buNone/>
            </a:pPr>
            <a:r>
              <a:rPr lang="en-US" sz="2341" b="1" dirty="0">
                <a:solidFill>
                  <a:srgbClr val="272525"/>
                </a:solidFill>
                <a:latin typeface="p22-mackinac-pro" pitchFamily="34" charset="0"/>
                <a:ea typeface="p22-mackinac-pro" pitchFamily="34" charset="-122"/>
                <a:cs typeface="p22-mackinac-pro" pitchFamily="34" charset="-120"/>
              </a:rPr>
              <a:t>1</a:t>
            </a:r>
            <a:endParaRPr lang="en-US" sz="2341" dirty="0"/>
          </a:p>
        </p:txBody>
      </p:sp>
      <p:sp>
        <p:nvSpPr>
          <p:cNvPr id="10" name="Text 6"/>
          <p:cNvSpPr/>
          <p:nvPr/>
        </p:nvSpPr>
        <p:spPr>
          <a:xfrm>
            <a:off x="3995738" y="4136350"/>
            <a:ext cx="1981557" cy="309563"/>
          </a:xfrm>
          <a:prstGeom prst="rect">
            <a:avLst/>
          </a:prstGeom>
          <a:noFill/>
          <a:ln/>
        </p:spPr>
        <p:txBody>
          <a:bodyPr wrap="none" rtlCol="0" anchor="t"/>
          <a:lstStyle/>
          <a:p>
            <a:pPr marL="0" indent="0" algn="l">
              <a:lnSpc>
                <a:spcPts val="2438"/>
              </a:lnSpc>
              <a:buNone/>
            </a:pPr>
            <a:r>
              <a:rPr lang="en-US" sz="1950" b="1" dirty="0">
                <a:solidFill>
                  <a:srgbClr val="272525"/>
                </a:solidFill>
                <a:latin typeface="p22-mackinac-pro" pitchFamily="34" charset="0"/>
                <a:ea typeface="p22-mackinac-pro" pitchFamily="34" charset="-122"/>
                <a:cs typeface="p22-mackinac-pro" pitchFamily="34" charset="-120"/>
              </a:rPr>
              <a:t>Data Cleaning</a:t>
            </a:r>
            <a:endParaRPr lang="en-US" sz="1950" dirty="0"/>
          </a:p>
        </p:txBody>
      </p:sp>
      <p:sp>
        <p:nvSpPr>
          <p:cNvPr id="11" name="Text 7"/>
          <p:cNvSpPr/>
          <p:nvPr/>
        </p:nvSpPr>
        <p:spPr>
          <a:xfrm>
            <a:off x="3995738" y="4564737"/>
            <a:ext cx="8025765" cy="950833"/>
          </a:xfrm>
          <a:prstGeom prst="rect">
            <a:avLst/>
          </a:prstGeom>
          <a:noFill/>
          <a:ln/>
        </p:spPr>
        <p:txBody>
          <a:bodyPr wrap="square" rtlCol="0" anchor="t"/>
          <a:lstStyle/>
          <a:p>
            <a:pPr marL="0" indent="0" algn="l">
              <a:lnSpc>
                <a:spcPts val="2497"/>
              </a:lnSpc>
              <a:buNone/>
            </a:pPr>
            <a:r>
              <a:rPr lang="en-US" sz="1560" b="1" dirty="0">
                <a:solidFill>
                  <a:srgbClr val="272525"/>
                </a:solidFill>
                <a:latin typeface="Eudoxus Sans" pitchFamily="34" charset="0"/>
                <a:ea typeface="Eudoxus Sans" pitchFamily="34" charset="-122"/>
                <a:cs typeface="Eudoxus Sans" pitchFamily="34" charset="-120"/>
              </a:rPr>
              <a:t>The dataset is cleaned by removing noise such as non-Arabic letters, user mentions, single Arabic characters, numbers, special characters, duplicate tweets, re-tweets, and pictures of the tweets.</a:t>
            </a:r>
            <a:endParaRPr lang="en-US" sz="1560" dirty="0"/>
          </a:p>
        </p:txBody>
      </p:sp>
      <p:sp>
        <p:nvSpPr>
          <p:cNvPr id="12" name="Shape 8"/>
          <p:cNvSpPr/>
          <p:nvPr/>
        </p:nvSpPr>
        <p:spPr>
          <a:xfrm>
            <a:off x="3128843" y="6269712"/>
            <a:ext cx="693539" cy="39529"/>
          </a:xfrm>
          <a:prstGeom prst="roundRect">
            <a:avLst>
              <a:gd name="adj" fmla="val 225590"/>
            </a:avLst>
          </a:prstGeom>
          <a:solidFill>
            <a:srgbClr val="99DDFF"/>
          </a:solidFill>
          <a:ln/>
        </p:spPr>
        <p:txBody>
          <a:bodyPr/>
          <a:lstStyle/>
          <a:p>
            <a:endParaRPr lang="en-GB"/>
          </a:p>
        </p:txBody>
      </p:sp>
      <p:sp>
        <p:nvSpPr>
          <p:cNvPr id="13" name="Shape 9"/>
          <p:cNvSpPr/>
          <p:nvPr/>
        </p:nvSpPr>
        <p:spPr>
          <a:xfrm>
            <a:off x="2683073" y="6066592"/>
            <a:ext cx="445770" cy="445770"/>
          </a:xfrm>
          <a:prstGeom prst="roundRect">
            <a:avLst>
              <a:gd name="adj" fmla="val 20004"/>
            </a:avLst>
          </a:prstGeom>
          <a:solidFill>
            <a:srgbClr val="CCEEFF"/>
          </a:solidFill>
          <a:ln w="12383">
            <a:solidFill>
              <a:srgbClr val="99DDFF"/>
            </a:solidFill>
            <a:prstDash val="solid"/>
          </a:ln>
        </p:spPr>
        <p:txBody>
          <a:bodyPr/>
          <a:lstStyle/>
          <a:p>
            <a:endParaRPr lang="en-GB"/>
          </a:p>
        </p:txBody>
      </p:sp>
      <p:sp>
        <p:nvSpPr>
          <p:cNvPr id="14" name="Text 10"/>
          <p:cNvSpPr/>
          <p:nvPr/>
        </p:nvSpPr>
        <p:spPr>
          <a:xfrm>
            <a:off x="2818328" y="6103620"/>
            <a:ext cx="175260" cy="371594"/>
          </a:xfrm>
          <a:prstGeom prst="rect">
            <a:avLst/>
          </a:prstGeom>
          <a:noFill/>
          <a:ln/>
        </p:spPr>
        <p:txBody>
          <a:bodyPr wrap="none" rtlCol="0" anchor="t"/>
          <a:lstStyle/>
          <a:p>
            <a:pPr marL="0" indent="0" algn="ctr">
              <a:lnSpc>
                <a:spcPts val="2926"/>
              </a:lnSpc>
              <a:buNone/>
            </a:pPr>
            <a:r>
              <a:rPr lang="en-US" sz="2341" b="1" dirty="0">
                <a:solidFill>
                  <a:srgbClr val="272525"/>
                </a:solidFill>
                <a:latin typeface="p22-mackinac-pro" pitchFamily="34" charset="0"/>
                <a:ea typeface="p22-mackinac-pro" pitchFamily="34" charset="-122"/>
                <a:cs typeface="p22-mackinac-pro" pitchFamily="34" charset="-120"/>
              </a:rPr>
              <a:t>2</a:t>
            </a:r>
            <a:endParaRPr lang="en-US" sz="2341" dirty="0"/>
          </a:p>
        </p:txBody>
      </p:sp>
      <p:sp>
        <p:nvSpPr>
          <p:cNvPr id="15" name="Text 11"/>
          <p:cNvSpPr/>
          <p:nvPr/>
        </p:nvSpPr>
        <p:spPr>
          <a:xfrm>
            <a:off x="3995738" y="6109930"/>
            <a:ext cx="2407920" cy="309563"/>
          </a:xfrm>
          <a:prstGeom prst="rect">
            <a:avLst/>
          </a:prstGeom>
          <a:noFill/>
          <a:ln/>
        </p:spPr>
        <p:txBody>
          <a:bodyPr wrap="none" rtlCol="0" anchor="t"/>
          <a:lstStyle/>
          <a:p>
            <a:pPr marL="0" indent="0" algn="l">
              <a:lnSpc>
                <a:spcPts val="2438"/>
              </a:lnSpc>
              <a:buNone/>
            </a:pPr>
            <a:r>
              <a:rPr lang="en-US" sz="1950" b="1" dirty="0">
                <a:solidFill>
                  <a:srgbClr val="272525"/>
                </a:solidFill>
                <a:latin typeface="p22-mackinac-pro" pitchFamily="34" charset="0"/>
                <a:ea typeface="p22-mackinac-pro" pitchFamily="34" charset="-122"/>
                <a:cs typeface="p22-mackinac-pro" pitchFamily="34" charset="-120"/>
              </a:rPr>
              <a:t>Data Normalization</a:t>
            </a:r>
            <a:endParaRPr lang="en-US" sz="1950" dirty="0"/>
          </a:p>
        </p:txBody>
      </p:sp>
      <p:sp>
        <p:nvSpPr>
          <p:cNvPr id="16" name="Text 12"/>
          <p:cNvSpPr/>
          <p:nvPr/>
        </p:nvSpPr>
        <p:spPr>
          <a:xfrm>
            <a:off x="3995738" y="6538317"/>
            <a:ext cx="8025765" cy="950833"/>
          </a:xfrm>
          <a:prstGeom prst="rect">
            <a:avLst/>
          </a:prstGeom>
          <a:noFill/>
          <a:ln/>
        </p:spPr>
        <p:txBody>
          <a:bodyPr wrap="square" rtlCol="0" anchor="t"/>
          <a:lstStyle/>
          <a:p>
            <a:pPr marL="0" indent="0" algn="l">
              <a:lnSpc>
                <a:spcPts val="2497"/>
              </a:lnSpc>
              <a:buNone/>
            </a:pPr>
            <a:r>
              <a:rPr lang="en-US" sz="1560" b="1" dirty="0">
                <a:solidFill>
                  <a:srgbClr val="272525"/>
                </a:solidFill>
                <a:latin typeface="Eudoxus Sans" pitchFamily="34" charset="0"/>
                <a:ea typeface="Eudoxus Sans" pitchFamily="34" charset="-122"/>
                <a:cs typeface="Eudoxus Sans" pitchFamily="34" charset="-120"/>
              </a:rPr>
              <a:t>All different forms of Arabic words are converted into a consistent shape, including converting ي to ی and آ to ا. Punctuation, diacritics, and the lengthening of Arabic writing are also removed.</a:t>
            </a:r>
            <a:endParaRPr lang="en-US" sz="1560" dirty="0"/>
          </a:p>
        </p:txBody>
      </p:sp>
      <p:pic>
        <p:nvPicPr>
          <p:cNvPr id="1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677228"/>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WEKA</a:t>
            </a:r>
            <a:endParaRPr lang="en-US" sz="4374" dirty="0"/>
          </a:p>
        </p:txBody>
      </p:sp>
      <p:sp>
        <p:nvSpPr>
          <p:cNvPr id="6" name="Text 2"/>
          <p:cNvSpPr/>
          <p:nvPr/>
        </p:nvSpPr>
        <p:spPr>
          <a:xfrm>
            <a:off x="833199" y="1704856"/>
            <a:ext cx="7477601"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Here is a summary of the WEKA tool based on the current web page:</a:t>
            </a:r>
            <a:endParaRPr lang="en-US" sz="1750" dirty="0"/>
          </a:p>
        </p:txBody>
      </p:sp>
      <p:sp>
        <p:nvSpPr>
          <p:cNvPr id="7" name="Text 3"/>
          <p:cNvSpPr/>
          <p:nvPr/>
        </p:nvSpPr>
        <p:spPr>
          <a:xfrm>
            <a:off x="1188601" y="2310170"/>
            <a:ext cx="7122200"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WEKA</a:t>
            </a:r>
            <a:r>
              <a:rPr lang="en-US" sz="1750" dirty="0">
                <a:solidFill>
                  <a:srgbClr val="272525"/>
                </a:solidFill>
                <a:latin typeface="Eudoxus Sans" pitchFamily="34" charset="0"/>
                <a:ea typeface="Eudoxus Sans" pitchFamily="34" charset="-122"/>
                <a:cs typeface="Eudoxus Sans" pitchFamily="34" charset="-120"/>
              </a:rPr>
              <a:t>: A software for </a:t>
            </a:r>
            <a:r>
              <a:rPr lang="en-US" sz="1750" b="1" dirty="0">
                <a:solidFill>
                  <a:srgbClr val="272525"/>
                </a:solidFill>
                <a:latin typeface="Eudoxus Sans" pitchFamily="34" charset="0"/>
                <a:ea typeface="Eudoxus Sans" pitchFamily="34" charset="-122"/>
                <a:cs typeface="Eudoxus Sans" pitchFamily="34" charset="-120"/>
              </a:rPr>
              <a:t>data mining</a:t>
            </a:r>
            <a:r>
              <a:rPr lang="en-US" sz="1750" dirty="0">
                <a:solidFill>
                  <a:srgbClr val="272525"/>
                </a:solidFill>
                <a:latin typeface="Eudoxus Sans" pitchFamily="34" charset="0"/>
                <a:ea typeface="Eudoxus Sans" pitchFamily="34" charset="-122"/>
                <a:cs typeface="Eudoxus Sans" pitchFamily="34" charset="-120"/>
              </a:rPr>
              <a:t> tasks, such as </a:t>
            </a:r>
            <a:r>
              <a:rPr lang="en-US" sz="1750" b="1" dirty="0">
                <a:solidFill>
                  <a:srgbClr val="272525"/>
                </a:solidFill>
                <a:latin typeface="Eudoxus Sans" pitchFamily="34" charset="0"/>
                <a:ea typeface="Eudoxus Sans" pitchFamily="34" charset="-122"/>
                <a:cs typeface="Eudoxus Sans" pitchFamily="34" charset="-120"/>
              </a:rPr>
              <a:t>classification</a:t>
            </a:r>
            <a:r>
              <a:rPr lang="en-US" sz="1750" dirty="0">
                <a:solidFill>
                  <a:srgbClr val="272525"/>
                </a:solidFill>
                <a:latin typeface="Eudoxus Sans" pitchFamily="34" charset="0"/>
                <a:ea typeface="Eudoxus Sans" pitchFamily="34" charset="-122"/>
                <a:cs typeface="Eudoxus Sans" pitchFamily="34" charset="-120"/>
              </a:rPr>
              <a:t>, </a:t>
            </a:r>
            <a:r>
              <a:rPr lang="en-US" sz="1750" b="1" dirty="0">
                <a:solidFill>
                  <a:srgbClr val="272525"/>
                </a:solidFill>
                <a:latin typeface="Eudoxus Sans" pitchFamily="34" charset="0"/>
                <a:ea typeface="Eudoxus Sans" pitchFamily="34" charset="-122"/>
                <a:cs typeface="Eudoxus Sans" pitchFamily="34" charset="-120"/>
              </a:rPr>
              <a:t>clustering</a:t>
            </a:r>
            <a:r>
              <a:rPr lang="en-US" sz="1750" dirty="0">
                <a:solidFill>
                  <a:srgbClr val="272525"/>
                </a:solidFill>
                <a:latin typeface="Eudoxus Sans" pitchFamily="34" charset="0"/>
                <a:ea typeface="Eudoxus Sans" pitchFamily="34" charset="-122"/>
                <a:cs typeface="Eudoxus Sans" pitchFamily="34" charset="-120"/>
              </a:rPr>
              <a:t>, </a:t>
            </a:r>
            <a:r>
              <a:rPr lang="en-US" sz="1750" b="1" dirty="0">
                <a:solidFill>
                  <a:srgbClr val="272525"/>
                </a:solidFill>
                <a:latin typeface="Eudoxus Sans" pitchFamily="34" charset="0"/>
                <a:ea typeface="Eudoxus Sans" pitchFamily="34" charset="-122"/>
                <a:cs typeface="Eudoxus Sans" pitchFamily="34" charset="-120"/>
              </a:rPr>
              <a:t>association rules</a:t>
            </a:r>
            <a:r>
              <a:rPr lang="en-US" sz="1750" dirty="0">
                <a:solidFill>
                  <a:srgbClr val="272525"/>
                </a:solidFill>
                <a:latin typeface="Eudoxus Sans" pitchFamily="34" charset="0"/>
                <a:ea typeface="Eudoxus Sans" pitchFamily="34" charset="-122"/>
                <a:cs typeface="Eudoxus Sans" pitchFamily="34" charset="-120"/>
              </a:rPr>
              <a:t>, </a:t>
            </a:r>
            <a:r>
              <a:rPr lang="en-US" sz="1750" b="1" dirty="0">
                <a:solidFill>
                  <a:srgbClr val="272525"/>
                </a:solidFill>
                <a:latin typeface="Eudoxus Sans" pitchFamily="34" charset="0"/>
                <a:ea typeface="Eudoxus Sans" pitchFamily="34" charset="-122"/>
                <a:cs typeface="Eudoxus Sans" pitchFamily="34" charset="-120"/>
              </a:rPr>
              <a:t>regression</a:t>
            </a:r>
            <a:r>
              <a:rPr lang="en-US" sz="1750" dirty="0">
                <a:solidFill>
                  <a:srgbClr val="272525"/>
                </a:solidFill>
                <a:latin typeface="Eudoxus Sans" pitchFamily="34" charset="0"/>
                <a:ea typeface="Eudoxus Sans" pitchFamily="34" charset="-122"/>
                <a:cs typeface="Eudoxus Sans" pitchFamily="34" charset="-120"/>
              </a:rPr>
              <a:t>, and </a:t>
            </a:r>
            <a:r>
              <a:rPr lang="en-US" sz="1750" b="1" dirty="0">
                <a:solidFill>
                  <a:srgbClr val="272525"/>
                </a:solidFill>
                <a:latin typeface="Eudoxus Sans" pitchFamily="34" charset="0"/>
                <a:ea typeface="Eudoxus Sans" pitchFamily="34" charset="-122"/>
                <a:cs typeface="Eudoxus Sans" pitchFamily="34" charset="-120"/>
              </a:rPr>
              <a:t>visualization</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
        <p:nvSpPr>
          <p:cNvPr id="8" name="Text 4"/>
          <p:cNvSpPr/>
          <p:nvPr/>
        </p:nvSpPr>
        <p:spPr>
          <a:xfrm>
            <a:off x="1188601" y="3109793"/>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Features</a:t>
            </a:r>
            <a:r>
              <a:rPr lang="en-US" sz="1750" dirty="0">
                <a:solidFill>
                  <a:srgbClr val="272525"/>
                </a:solidFill>
                <a:latin typeface="Eudoxus Sans" pitchFamily="34" charset="0"/>
                <a:ea typeface="Eudoxus Sans" pitchFamily="34" charset="-122"/>
                <a:cs typeface="Eudoxus Sans" pitchFamily="34" charset="-120"/>
              </a:rPr>
              <a:t>: WEKA provides a </a:t>
            </a:r>
            <a:r>
              <a:rPr lang="en-US" sz="1750" b="1" dirty="0">
                <a:solidFill>
                  <a:srgbClr val="272525"/>
                </a:solidFill>
                <a:latin typeface="Eudoxus Sans" pitchFamily="34" charset="0"/>
                <a:ea typeface="Eudoxus Sans" pitchFamily="34" charset="-122"/>
                <a:cs typeface="Eudoxus Sans" pitchFamily="34" charset="-120"/>
              </a:rPr>
              <a:t>graphical user interface</a:t>
            </a:r>
            <a:r>
              <a:rPr lang="en-US" sz="1750" dirty="0">
                <a:solidFill>
                  <a:srgbClr val="272525"/>
                </a:solidFill>
                <a:latin typeface="Eudoxus Sans" pitchFamily="34" charset="0"/>
                <a:ea typeface="Eudoxus Sans" pitchFamily="34" charset="-122"/>
                <a:cs typeface="Eudoxus Sans" pitchFamily="34" charset="-120"/>
              </a:rPr>
              <a:t> for easy access to its algorithms and supports various </a:t>
            </a:r>
            <a:r>
              <a:rPr lang="en-US" sz="1750" b="1" dirty="0">
                <a:solidFill>
                  <a:srgbClr val="272525"/>
                </a:solidFill>
                <a:latin typeface="Eudoxus Sans" pitchFamily="34" charset="0"/>
                <a:ea typeface="Eudoxus Sans" pitchFamily="34" charset="-122"/>
                <a:cs typeface="Eudoxus Sans" pitchFamily="34" charset="-120"/>
              </a:rPr>
              <a:t>file formats</a:t>
            </a:r>
            <a:r>
              <a:rPr lang="en-US" sz="1750" dirty="0">
                <a:solidFill>
                  <a:srgbClr val="272525"/>
                </a:solidFill>
                <a:latin typeface="Eudoxus Sans" pitchFamily="34" charset="0"/>
                <a:ea typeface="Eudoxus Sans" pitchFamily="34" charset="-122"/>
                <a:cs typeface="Eudoxus Sans" pitchFamily="34" charset="-120"/>
              </a:rPr>
              <a:t> and </a:t>
            </a:r>
            <a:r>
              <a:rPr lang="en-US" sz="1750" b="1" dirty="0">
                <a:solidFill>
                  <a:srgbClr val="272525"/>
                </a:solidFill>
                <a:latin typeface="Eudoxus Sans" pitchFamily="34" charset="0"/>
                <a:ea typeface="Eudoxus Sans" pitchFamily="34" charset="-122"/>
                <a:cs typeface="Eudoxus Sans" pitchFamily="34" charset="-120"/>
              </a:rPr>
              <a:t>databases</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
        <p:nvSpPr>
          <p:cNvPr id="9" name="Text 5"/>
          <p:cNvSpPr/>
          <p:nvPr/>
        </p:nvSpPr>
        <p:spPr>
          <a:xfrm>
            <a:off x="1188601" y="4264819"/>
            <a:ext cx="7122200" cy="1777008"/>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Applications</a:t>
            </a:r>
            <a:r>
              <a:rPr lang="en-US" sz="1750" dirty="0">
                <a:solidFill>
                  <a:srgbClr val="272525"/>
                </a:solidFill>
                <a:latin typeface="Eudoxus Sans" pitchFamily="34" charset="0"/>
                <a:ea typeface="Eudoxus Sans" pitchFamily="34" charset="-122"/>
                <a:cs typeface="Eudoxus Sans" pitchFamily="34" charset="-120"/>
              </a:rPr>
              <a:t>: WEKA can be used for various purposes, such as </a:t>
            </a:r>
            <a:r>
              <a:rPr lang="en-US" sz="1750" b="1" dirty="0">
                <a:solidFill>
                  <a:srgbClr val="272525"/>
                </a:solidFill>
                <a:latin typeface="Eudoxus Sans" pitchFamily="34" charset="0"/>
                <a:ea typeface="Eudoxus Sans" pitchFamily="34" charset="-122"/>
                <a:cs typeface="Eudoxus Sans" pitchFamily="34" charset="-120"/>
              </a:rPr>
              <a:t>exploratory data analysis</a:t>
            </a:r>
            <a:r>
              <a:rPr lang="en-US" sz="1750" dirty="0">
                <a:solidFill>
                  <a:srgbClr val="272525"/>
                </a:solidFill>
                <a:latin typeface="Eudoxus Sans" pitchFamily="34" charset="0"/>
                <a:ea typeface="Eudoxus Sans" pitchFamily="34" charset="-122"/>
                <a:cs typeface="Eudoxus Sans" pitchFamily="34" charset="-120"/>
              </a:rPr>
              <a:t>, </a:t>
            </a:r>
            <a:r>
              <a:rPr lang="en-US" sz="1750" b="1" dirty="0">
                <a:solidFill>
                  <a:srgbClr val="272525"/>
                </a:solidFill>
                <a:latin typeface="Eudoxus Sans" pitchFamily="34" charset="0"/>
                <a:ea typeface="Eudoxus Sans" pitchFamily="34" charset="-122"/>
                <a:cs typeface="Eudoxus Sans" pitchFamily="34" charset="-120"/>
              </a:rPr>
              <a:t>feature selection</a:t>
            </a:r>
            <a:r>
              <a:rPr lang="en-US" sz="1750" dirty="0">
                <a:solidFill>
                  <a:srgbClr val="272525"/>
                </a:solidFill>
                <a:latin typeface="Eudoxus Sans" pitchFamily="34" charset="0"/>
                <a:ea typeface="Eudoxus Sans" pitchFamily="34" charset="-122"/>
                <a:cs typeface="Eudoxus Sans" pitchFamily="34" charset="-120"/>
              </a:rPr>
              <a:t>, </a:t>
            </a:r>
            <a:r>
              <a:rPr lang="en-US" sz="1750" b="1" dirty="0">
                <a:solidFill>
                  <a:srgbClr val="272525"/>
                </a:solidFill>
                <a:latin typeface="Eudoxus Sans" pitchFamily="34" charset="0"/>
                <a:ea typeface="Eudoxus Sans" pitchFamily="34" charset="-122"/>
                <a:cs typeface="Eudoxus Sans" pitchFamily="34" charset="-120"/>
              </a:rPr>
              <a:t>model building</a:t>
            </a:r>
            <a:r>
              <a:rPr lang="en-US" sz="1750" dirty="0">
                <a:solidFill>
                  <a:srgbClr val="272525"/>
                </a:solidFill>
                <a:latin typeface="Eudoxus Sans" pitchFamily="34" charset="0"/>
                <a:ea typeface="Eudoxus Sans" pitchFamily="34" charset="-122"/>
                <a:cs typeface="Eudoxus Sans" pitchFamily="34" charset="-120"/>
              </a:rPr>
              <a:t>, </a:t>
            </a:r>
            <a:r>
              <a:rPr lang="en-US" sz="1750" b="1" dirty="0">
                <a:solidFill>
                  <a:srgbClr val="272525"/>
                </a:solidFill>
                <a:latin typeface="Eudoxus Sans" pitchFamily="34" charset="0"/>
                <a:ea typeface="Eudoxus Sans" pitchFamily="34" charset="-122"/>
                <a:cs typeface="Eudoxus Sans" pitchFamily="34" charset="-120"/>
              </a:rPr>
              <a:t>model evaluation</a:t>
            </a:r>
            <a:r>
              <a:rPr lang="en-US" sz="1750" dirty="0">
                <a:solidFill>
                  <a:srgbClr val="272525"/>
                </a:solidFill>
                <a:latin typeface="Eudoxus Sans" pitchFamily="34" charset="0"/>
                <a:ea typeface="Eudoxus Sans" pitchFamily="34" charset="-122"/>
                <a:cs typeface="Eudoxus Sans" pitchFamily="34" charset="-120"/>
              </a:rPr>
              <a:t>, and </a:t>
            </a:r>
            <a:r>
              <a:rPr lang="en-US" sz="1750" b="1" dirty="0">
                <a:solidFill>
                  <a:srgbClr val="272525"/>
                </a:solidFill>
                <a:latin typeface="Eudoxus Sans" pitchFamily="34" charset="0"/>
                <a:ea typeface="Eudoxus Sans" pitchFamily="34" charset="-122"/>
                <a:cs typeface="Eudoxus Sans" pitchFamily="34" charset="-120"/>
              </a:rPr>
              <a:t>model deployment</a:t>
            </a:r>
            <a:r>
              <a:rPr lang="en-US" sz="1750" dirty="0">
                <a:solidFill>
                  <a:srgbClr val="272525"/>
                </a:solidFill>
                <a:latin typeface="Eudoxus Sans" pitchFamily="34" charset="0"/>
                <a:ea typeface="Eudoxus Sans" pitchFamily="34" charset="-122"/>
                <a:cs typeface="Eudoxus Sans" pitchFamily="34" charset="-120"/>
              </a:rPr>
              <a:t>. WEKA can also be </a:t>
            </a:r>
            <a:r>
              <a:rPr lang="en-US" sz="1750" b="1" dirty="0">
                <a:solidFill>
                  <a:srgbClr val="272525"/>
                </a:solidFill>
                <a:latin typeface="Eudoxus Sans" pitchFamily="34" charset="0"/>
                <a:ea typeface="Eudoxus Sans" pitchFamily="34" charset="-122"/>
                <a:cs typeface="Eudoxus Sans" pitchFamily="34" charset="-120"/>
              </a:rPr>
              <a:t>extended</a:t>
            </a:r>
            <a:r>
              <a:rPr lang="en-US" sz="1750" dirty="0">
                <a:solidFill>
                  <a:srgbClr val="272525"/>
                </a:solidFill>
                <a:latin typeface="Eudoxus Sans" pitchFamily="34" charset="0"/>
                <a:ea typeface="Eudoxus Sans" pitchFamily="34" charset="-122"/>
                <a:cs typeface="Eudoxus Sans" pitchFamily="34" charset="-120"/>
              </a:rPr>
              <a:t> with new algorithms and functions by using its </a:t>
            </a:r>
            <a:r>
              <a:rPr lang="en-US" sz="1750" b="1" dirty="0">
                <a:solidFill>
                  <a:srgbClr val="272525"/>
                </a:solidFill>
                <a:latin typeface="Eudoxus Sans" pitchFamily="34" charset="0"/>
                <a:ea typeface="Eudoxus Sans" pitchFamily="34" charset="-122"/>
                <a:cs typeface="Eudoxus Sans" pitchFamily="34" charset="-120"/>
              </a:rPr>
              <a:t>plugin</a:t>
            </a:r>
            <a:r>
              <a:rPr lang="en-US" sz="1750" dirty="0">
                <a:solidFill>
                  <a:srgbClr val="272525"/>
                </a:solidFill>
                <a:latin typeface="Eudoxus Sans" pitchFamily="34" charset="0"/>
                <a:ea typeface="Eudoxus Sans" pitchFamily="34" charset="-122"/>
                <a:cs typeface="Eudoxus Sans" pitchFamily="34" charset="-120"/>
              </a:rPr>
              <a:t> mechanism.</a:t>
            </a:r>
            <a:endParaRPr lang="en-US" sz="1750" dirty="0"/>
          </a:p>
        </p:txBody>
      </p:sp>
      <p:sp>
        <p:nvSpPr>
          <p:cNvPr id="10" name="Text 6"/>
          <p:cNvSpPr/>
          <p:nvPr/>
        </p:nvSpPr>
        <p:spPr>
          <a:xfrm>
            <a:off x="1188601" y="6130647"/>
            <a:ext cx="7122200" cy="1421606"/>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Availability</a:t>
            </a:r>
            <a:r>
              <a:rPr lang="en-US" sz="1750" dirty="0">
                <a:solidFill>
                  <a:srgbClr val="272525"/>
                </a:solidFill>
                <a:latin typeface="Eudoxus Sans" pitchFamily="34" charset="0"/>
                <a:ea typeface="Eudoxus Sans" pitchFamily="34" charset="-122"/>
                <a:cs typeface="Eudoxus Sans" pitchFamily="34" charset="-120"/>
              </a:rPr>
              <a:t>: WEKA is an </a:t>
            </a:r>
            <a:r>
              <a:rPr lang="en-US" sz="1750" b="1" dirty="0">
                <a:solidFill>
                  <a:srgbClr val="272525"/>
                </a:solidFill>
                <a:latin typeface="Eudoxus Sans" pitchFamily="34" charset="0"/>
                <a:ea typeface="Eudoxus Sans" pitchFamily="34" charset="-122"/>
                <a:cs typeface="Eudoxus Sans" pitchFamily="34" charset="-120"/>
              </a:rPr>
              <a:t>open source</a:t>
            </a:r>
            <a:r>
              <a:rPr lang="en-US" sz="1750" dirty="0">
                <a:solidFill>
                  <a:srgbClr val="272525"/>
                </a:solidFill>
                <a:latin typeface="Eudoxus Sans" pitchFamily="34" charset="0"/>
                <a:ea typeface="Eudoxus Sans" pitchFamily="34" charset="-122"/>
                <a:cs typeface="Eudoxus Sans" pitchFamily="34" charset="-120"/>
              </a:rPr>
              <a:t> software, licensed under the </a:t>
            </a:r>
            <a:r>
              <a:rPr lang="en-US" sz="1750" b="1" dirty="0">
                <a:solidFill>
                  <a:srgbClr val="272525"/>
                </a:solidFill>
                <a:latin typeface="Eudoxus Sans" pitchFamily="34" charset="0"/>
                <a:ea typeface="Eudoxus Sans" pitchFamily="34" charset="-122"/>
                <a:cs typeface="Eudoxus Sans" pitchFamily="34" charset="-120"/>
              </a:rPr>
              <a:t>GNU General Public License</a:t>
            </a:r>
            <a:r>
              <a:rPr lang="en-US" sz="1750" dirty="0">
                <a:solidFill>
                  <a:srgbClr val="272525"/>
                </a:solidFill>
                <a:latin typeface="Eudoxus Sans" pitchFamily="34" charset="0"/>
                <a:ea typeface="Eudoxus Sans" pitchFamily="34" charset="-122"/>
                <a:cs typeface="Eudoxus Sans" pitchFamily="34" charset="-120"/>
              </a:rPr>
              <a:t>. WEKA is written in </a:t>
            </a:r>
            <a:r>
              <a:rPr lang="en-US" sz="1750" b="1" dirty="0">
                <a:solidFill>
                  <a:srgbClr val="272525"/>
                </a:solidFill>
                <a:latin typeface="Eudoxus Sans" pitchFamily="34" charset="0"/>
                <a:ea typeface="Eudoxus Sans" pitchFamily="34" charset="-122"/>
                <a:cs typeface="Eudoxus Sans" pitchFamily="34" charset="-120"/>
              </a:rPr>
              <a:t>Java</a:t>
            </a:r>
            <a:r>
              <a:rPr lang="en-US" sz="1750" dirty="0">
                <a:solidFill>
                  <a:srgbClr val="272525"/>
                </a:solidFill>
                <a:latin typeface="Eudoxus Sans" pitchFamily="34" charset="0"/>
                <a:ea typeface="Eudoxus Sans" pitchFamily="34" charset="-122"/>
                <a:cs typeface="Eudoxus Sans" pitchFamily="34" charset="-120"/>
              </a:rPr>
              <a:t> and runs on any platform that supports Java. WEKA can be downloaded from its </a:t>
            </a:r>
            <a:r>
              <a:rPr lang="en-US" sz="1750" b="1" dirty="0">
                <a:solidFill>
                  <a:srgbClr val="272525"/>
                </a:solidFill>
                <a:latin typeface="Eudoxus Sans" pitchFamily="34" charset="0"/>
                <a:ea typeface="Eudoxus Sans" pitchFamily="34" charset="-122"/>
                <a:cs typeface="Eudoxus Sans" pitchFamily="34" charset="-120"/>
              </a:rPr>
              <a:t>official website</a:t>
            </a:r>
            <a:r>
              <a:rPr lang="en-US" sz="1750" dirty="0">
                <a:solidFill>
                  <a:srgbClr val="272525"/>
                </a:solidFill>
                <a:latin typeface="Eudoxus Sans" pitchFamily="34" charset="0"/>
                <a:ea typeface="Eudoxus Sans" pitchFamily="34" charset="-122"/>
                <a:cs typeface="Eudoxus Sans" pitchFamily="34" charset="-120"/>
              </a:rPr>
              <a:t> or its </a:t>
            </a:r>
            <a:r>
              <a:rPr lang="en-US" sz="1750" b="1" dirty="0">
                <a:solidFill>
                  <a:srgbClr val="272525"/>
                </a:solidFill>
                <a:latin typeface="Eudoxus Sans" pitchFamily="34" charset="0"/>
                <a:ea typeface="Eudoxus Sans" pitchFamily="34" charset="-122"/>
                <a:cs typeface="Eudoxus Sans" pitchFamily="34" charset="-120"/>
              </a:rPr>
              <a:t>GitHub repository</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pic>
        <p:nvPicPr>
          <p:cNvPr id="11"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0716">
            <a:solidFill>
              <a:srgbClr val="FFFFFF">
                <a:alpha val="64000"/>
              </a:srgbClr>
            </a:solidFill>
            <a:prstDash val="solid"/>
          </a:ln>
        </p:spPr>
        <p:txBody>
          <a:bodyPr/>
          <a:lstStyle/>
          <a:p>
            <a:endParaRPr lang="en-GB"/>
          </a:p>
        </p:txBody>
      </p:sp>
      <p:sp>
        <p:nvSpPr>
          <p:cNvPr id="4" name="Text 1"/>
          <p:cNvSpPr/>
          <p:nvPr/>
        </p:nvSpPr>
        <p:spPr>
          <a:xfrm>
            <a:off x="3200162" y="476369"/>
            <a:ext cx="4648200" cy="541377"/>
          </a:xfrm>
          <a:prstGeom prst="rect">
            <a:avLst/>
          </a:prstGeom>
          <a:noFill/>
          <a:ln/>
        </p:spPr>
        <p:txBody>
          <a:bodyPr wrap="none" rtlCol="0" anchor="t"/>
          <a:lstStyle/>
          <a:p>
            <a:pPr marL="0" indent="0">
              <a:lnSpc>
                <a:spcPts val="4263"/>
              </a:lnSpc>
              <a:buNone/>
            </a:pPr>
            <a:r>
              <a:rPr lang="en-US" sz="3411" b="1" dirty="0">
                <a:solidFill>
                  <a:srgbClr val="000000"/>
                </a:solidFill>
                <a:latin typeface="p22-mackinac-pro" pitchFamily="34" charset="0"/>
                <a:ea typeface="p22-mackinac-pro" pitchFamily="34" charset="-122"/>
                <a:cs typeface="p22-mackinac-pro" pitchFamily="34" charset="-120"/>
              </a:rPr>
              <a:t>How to Import WEKA</a:t>
            </a:r>
            <a:endParaRPr lang="en-US" sz="3411" dirty="0"/>
          </a:p>
        </p:txBody>
      </p:sp>
      <p:pic>
        <p:nvPicPr>
          <p:cNvPr id="5" name="Image 1" descr="preencoded.png"/>
          <p:cNvPicPr>
            <a:picLocks noChangeAspect="1"/>
          </p:cNvPicPr>
          <p:nvPr/>
        </p:nvPicPr>
        <p:blipFill>
          <a:blip r:embed="rId4"/>
          <a:stretch>
            <a:fillRect/>
          </a:stretch>
        </p:blipFill>
        <p:spPr>
          <a:xfrm>
            <a:off x="3200162" y="1364218"/>
            <a:ext cx="3936921" cy="6388894"/>
          </a:xfrm>
          <a:prstGeom prst="rect">
            <a:avLst/>
          </a:prstGeom>
        </p:spPr>
      </p:pic>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1935182"/>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7388066" cy="972026"/>
          </a:xfrm>
          <a:prstGeom prst="rect">
            <a:avLst/>
          </a:prstGeom>
          <a:noFill/>
          <a:ln/>
        </p:spPr>
        <p:txBody>
          <a:bodyPr wrap="squar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Explanation of WEKA (Waikato Environment for Knowledge Analysis)</a:t>
            </a:r>
            <a:endParaRPr lang="en-US" sz="3062" dirty="0"/>
          </a:p>
        </p:txBody>
      </p:sp>
      <p:sp>
        <p:nvSpPr>
          <p:cNvPr id="6" name="Text 2"/>
          <p:cNvSpPr/>
          <p:nvPr/>
        </p:nvSpPr>
        <p:spPr>
          <a:xfrm>
            <a:off x="3621167" y="3577114"/>
            <a:ext cx="5250180" cy="486013"/>
          </a:xfrm>
          <a:prstGeom prst="rect">
            <a:avLst/>
          </a:prstGeom>
          <a:noFill/>
          <a:ln/>
        </p:spPr>
        <p:txBody>
          <a:bodyPr wrap="non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Tool for Sentiment Analysis</a:t>
            </a:r>
            <a:endParaRPr lang="en-US" sz="3062" dirty="0"/>
          </a:p>
        </p:txBody>
      </p:sp>
      <p:sp>
        <p:nvSpPr>
          <p:cNvPr id="7" name="Shape 3"/>
          <p:cNvSpPr/>
          <p:nvPr/>
        </p:nvSpPr>
        <p:spPr>
          <a:xfrm>
            <a:off x="3621167" y="4296370"/>
            <a:ext cx="2358985" cy="3153728"/>
          </a:xfrm>
          <a:prstGeom prst="roundRect">
            <a:avLst>
              <a:gd name="adj" fmla="val 2967"/>
            </a:avLst>
          </a:prstGeom>
          <a:solidFill>
            <a:srgbClr val="CCEEFF"/>
          </a:solidFill>
          <a:ln w="9644">
            <a:solidFill>
              <a:srgbClr val="99DDFF"/>
            </a:solidFill>
            <a:prstDash val="solid"/>
          </a:ln>
        </p:spPr>
        <p:txBody>
          <a:bodyPr/>
          <a:lstStyle/>
          <a:p>
            <a:endParaRPr lang="en-GB"/>
          </a:p>
        </p:txBody>
      </p:sp>
      <p:sp>
        <p:nvSpPr>
          <p:cNvPr id="8" name="Text 4"/>
          <p:cNvSpPr/>
          <p:nvPr/>
        </p:nvSpPr>
        <p:spPr>
          <a:xfrm>
            <a:off x="3786307" y="4461510"/>
            <a:ext cx="1615440"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Data Preparation</a:t>
            </a:r>
            <a:endParaRPr lang="en-US" sz="1531" dirty="0"/>
          </a:p>
        </p:txBody>
      </p:sp>
      <p:sp>
        <p:nvSpPr>
          <p:cNvPr id="9" name="Text 5"/>
          <p:cNvSpPr/>
          <p:nvPr/>
        </p:nvSpPr>
        <p:spPr>
          <a:xfrm>
            <a:off x="3786307" y="4797743"/>
            <a:ext cx="2028706" cy="497443"/>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Format your data in CSV or ARFF format. </a:t>
            </a:r>
            <a:endParaRPr lang="en-US" sz="1225" dirty="0"/>
          </a:p>
        </p:txBody>
      </p:sp>
      <p:sp>
        <p:nvSpPr>
          <p:cNvPr id="10" name="Shape 6"/>
          <p:cNvSpPr/>
          <p:nvPr/>
        </p:nvSpPr>
        <p:spPr>
          <a:xfrm>
            <a:off x="6135648" y="4296370"/>
            <a:ext cx="2358985" cy="3153728"/>
          </a:xfrm>
          <a:prstGeom prst="roundRect">
            <a:avLst>
              <a:gd name="adj" fmla="val 2967"/>
            </a:avLst>
          </a:prstGeom>
          <a:solidFill>
            <a:srgbClr val="CCEEFF"/>
          </a:solidFill>
          <a:ln w="9644">
            <a:solidFill>
              <a:srgbClr val="99DDFF"/>
            </a:solidFill>
            <a:prstDash val="solid"/>
          </a:ln>
        </p:spPr>
        <p:txBody>
          <a:bodyPr/>
          <a:lstStyle/>
          <a:p>
            <a:endParaRPr lang="en-GB"/>
          </a:p>
        </p:txBody>
      </p:sp>
      <p:sp>
        <p:nvSpPr>
          <p:cNvPr id="11" name="Text 7"/>
          <p:cNvSpPr/>
          <p:nvPr/>
        </p:nvSpPr>
        <p:spPr>
          <a:xfrm>
            <a:off x="6300788" y="4461510"/>
            <a:ext cx="1555313"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Loading Data</a:t>
            </a:r>
            <a:endParaRPr lang="en-US" sz="1531" dirty="0"/>
          </a:p>
        </p:txBody>
      </p:sp>
      <p:sp>
        <p:nvSpPr>
          <p:cNvPr id="12" name="Text 8"/>
          <p:cNvSpPr/>
          <p:nvPr/>
        </p:nvSpPr>
        <p:spPr>
          <a:xfrm>
            <a:off x="6300788" y="4797743"/>
            <a:ext cx="2028706" cy="2487216"/>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The dataset, obtained from Twitter using the API and ArabiTools, is loaded into WEKA. The dataset consists of labeled tweets, where cyberbullying tweets are marked as such, and non-cyberbullying tweets are labeled accordingly.</a:t>
            </a:r>
            <a:endParaRPr lang="en-US" sz="1225" dirty="0"/>
          </a:p>
        </p:txBody>
      </p:sp>
      <p:sp>
        <p:nvSpPr>
          <p:cNvPr id="13" name="Shape 9"/>
          <p:cNvSpPr/>
          <p:nvPr/>
        </p:nvSpPr>
        <p:spPr>
          <a:xfrm>
            <a:off x="8650129" y="4296370"/>
            <a:ext cx="2358985" cy="3153728"/>
          </a:xfrm>
          <a:prstGeom prst="roundRect">
            <a:avLst>
              <a:gd name="adj" fmla="val 2967"/>
            </a:avLst>
          </a:prstGeom>
          <a:solidFill>
            <a:srgbClr val="CCEEFF"/>
          </a:solidFill>
          <a:ln w="9644">
            <a:solidFill>
              <a:srgbClr val="99DDFF"/>
            </a:solidFill>
            <a:prstDash val="solid"/>
          </a:ln>
        </p:spPr>
        <p:txBody>
          <a:bodyPr/>
          <a:lstStyle/>
          <a:p>
            <a:endParaRPr lang="en-GB"/>
          </a:p>
        </p:txBody>
      </p:sp>
      <p:sp>
        <p:nvSpPr>
          <p:cNvPr id="14" name="Text 10"/>
          <p:cNvSpPr/>
          <p:nvPr/>
        </p:nvSpPr>
        <p:spPr>
          <a:xfrm>
            <a:off x="8815268" y="4461510"/>
            <a:ext cx="1555313"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Preprocessing</a:t>
            </a:r>
            <a:endParaRPr lang="en-US" sz="1531" dirty="0"/>
          </a:p>
        </p:txBody>
      </p:sp>
      <p:sp>
        <p:nvSpPr>
          <p:cNvPr id="15" name="Text 11"/>
          <p:cNvSpPr/>
          <p:nvPr/>
        </p:nvSpPr>
        <p:spPr>
          <a:xfrm>
            <a:off x="8815268" y="4797743"/>
            <a:ext cx="2028706" cy="1741051"/>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This typically involves steps such as tokenization, normalization, removing stop words, and converting text into numerical features.</a:t>
            </a:r>
            <a:endParaRPr lang="en-US" sz="1225" dirty="0"/>
          </a:p>
        </p:txBody>
      </p:sp>
      <p:sp>
        <p:nvSpPr>
          <p:cNvPr id="16" name="Shape 12"/>
          <p:cNvSpPr/>
          <p:nvPr/>
        </p:nvSpPr>
        <p:spPr>
          <a:xfrm>
            <a:off x="3621167" y="7605593"/>
            <a:ext cx="2358985" cy="2407563"/>
          </a:xfrm>
          <a:prstGeom prst="roundRect">
            <a:avLst>
              <a:gd name="adj" fmla="val 2967"/>
            </a:avLst>
          </a:prstGeom>
          <a:solidFill>
            <a:srgbClr val="CCEEFF"/>
          </a:solidFill>
          <a:ln w="9644">
            <a:solidFill>
              <a:srgbClr val="99DDFF"/>
            </a:solidFill>
            <a:prstDash val="solid"/>
          </a:ln>
        </p:spPr>
        <p:txBody>
          <a:bodyPr/>
          <a:lstStyle/>
          <a:p>
            <a:endParaRPr lang="en-GB"/>
          </a:p>
        </p:txBody>
      </p:sp>
      <p:sp>
        <p:nvSpPr>
          <p:cNvPr id="17" name="Text 13"/>
          <p:cNvSpPr/>
          <p:nvPr/>
        </p:nvSpPr>
        <p:spPr>
          <a:xfrm>
            <a:off x="3786307" y="7770733"/>
            <a:ext cx="1790700"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Feature Extraction</a:t>
            </a:r>
            <a:endParaRPr lang="en-US" sz="1531" dirty="0"/>
          </a:p>
        </p:txBody>
      </p:sp>
      <p:sp>
        <p:nvSpPr>
          <p:cNvPr id="18" name="Text 14"/>
          <p:cNvSpPr/>
          <p:nvPr/>
        </p:nvSpPr>
        <p:spPr>
          <a:xfrm>
            <a:off x="3786307" y="8106966"/>
            <a:ext cx="2028706" cy="1243608"/>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WEKA provides feature selection algorithms to choose the most informative features from the dataset.</a:t>
            </a:r>
            <a:endParaRPr lang="en-US" sz="1225" dirty="0"/>
          </a:p>
        </p:txBody>
      </p:sp>
      <p:sp>
        <p:nvSpPr>
          <p:cNvPr id="19" name="Shape 15"/>
          <p:cNvSpPr/>
          <p:nvPr/>
        </p:nvSpPr>
        <p:spPr>
          <a:xfrm>
            <a:off x="6135648" y="7605593"/>
            <a:ext cx="2358985" cy="2407563"/>
          </a:xfrm>
          <a:prstGeom prst="roundRect">
            <a:avLst>
              <a:gd name="adj" fmla="val 2967"/>
            </a:avLst>
          </a:prstGeom>
          <a:solidFill>
            <a:srgbClr val="CCEEFF"/>
          </a:solidFill>
          <a:ln w="9644">
            <a:solidFill>
              <a:srgbClr val="99DDFF"/>
            </a:solidFill>
            <a:prstDash val="solid"/>
          </a:ln>
        </p:spPr>
        <p:txBody>
          <a:bodyPr/>
          <a:lstStyle/>
          <a:p>
            <a:endParaRPr lang="en-GB"/>
          </a:p>
        </p:txBody>
      </p:sp>
      <p:sp>
        <p:nvSpPr>
          <p:cNvPr id="20" name="Text 16"/>
          <p:cNvSpPr/>
          <p:nvPr/>
        </p:nvSpPr>
        <p:spPr>
          <a:xfrm>
            <a:off x="6300788" y="7770733"/>
            <a:ext cx="1555313"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Model Training</a:t>
            </a:r>
            <a:endParaRPr lang="en-US" sz="1531" dirty="0"/>
          </a:p>
        </p:txBody>
      </p:sp>
      <p:sp>
        <p:nvSpPr>
          <p:cNvPr id="21" name="Text 17"/>
          <p:cNvSpPr/>
          <p:nvPr/>
        </p:nvSpPr>
        <p:spPr>
          <a:xfrm>
            <a:off x="6300788" y="8106966"/>
            <a:ext cx="2028706" cy="1741051"/>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The researchers trained the SVM algorithm on the preprocessed dataset to learn the patterns and relationships between the features and the corresponding labels.</a:t>
            </a:r>
            <a:endParaRPr lang="en-US" sz="1225" dirty="0"/>
          </a:p>
        </p:txBody>
      </p:sp>
      <p:sp>
        <p:nvSpPr>
          <p:cNvPr id="22" name="Shape 18"/>
          <p:cNvSpPr/>
          <p:nvPr/>
        </p:nvSpPr>
        <p:spPr>
          <a:xfrm>
            <a:off x="8650129" y="7605593"/>
            <a:ext cx="2358985" cy="2407563"/>
          </a:xfrm>
          <a:prstGeom prst="roundRect">
            <a:avLst>
              <a:gd name="adj" fmla="val 2967"/>
            </a:avLst>
          </a:prstGeom>
          <a:solidFill>
            <a:srgbClr val="CCEEFF"/>
          </a:solidFill>
          <a:ln w="9644">
            <a:solidFill>
              <a:srgbClr val="99DDFF"/>
            </a:solidFill>
            <a:prstDash val="solid"/>
          </a:ln>
        </p:spPr>
        <p:txBody>
          <a:bodyPr/>
          <a:lstStyle/>
          <a:p>
            <a:endParaRPr lang="en-GB"/>
          </a:p>
        </p:txBody>
      </p:sp>
      <p:sp>
        <p:nvSpPr>
          <p:cNvPr id="23" name="Text 19"/>
          <p:cNvSpPr/>
          <p:nvPr/>
        </p:nvSpPr>
        <p:spPr>
          <a:xfrm>
            <a:off x="8815268" y="7770733"/>
            <a:ext cx="1555313"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Evaluation</a:t>
            </a:r>
            <a:endParaRPr lang="en-US" sz="1531" dirty="0"/>
          </a:p>
        </p:txBody>
      </p:sp>
      <p:sp>
        <p:nvSpPr>
          <p:cNvPr id="24" name="Text 20"/>
          <p:cNvSpPr/>
          <p:nvPr/>
        </p:nvSpPr>
        <p:spPr>
          <a:xfrm>
            <a:off x="8815268" y="8106966"/>
            <a:ext cx="2028706" cy="1243608"/>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The trained model is evaluated using evaluation metrics such as accuracy, precision, recall, and F1 score</a:t>
            </a:r>
            <a:endParaRPr lang="en-US" sz="1225" dirty="0"/>
          </a:p>
        </p:txBody>
      </p:sp>
      <p:sp>
        <p:nvSpPr>
          <p:cNvPr id="25" name="Shape 21"/>
          <p:cNvSpPr/>
          <p:nvPr/>
        </p:nvSpPr>
        <p:spPr>
          <a:xfrm>
            <a:off x="3621167" y="10168652"/>
            <a:ext cx="7388066" cy="915233"/>
          </a:xfrm>
          <a:prstGeom prst="roundRect">
            <a:avLst>
              <a:gd name="adj" fmla="val 7648"/>
            </a:avLst>
          </a:prstGeom>
          <a:solidFill>
            <a:srgbClr val="CCEEFF"/>
          </a:solidFill>
          <a:ln w="9644">
            <a:solidFill>
              <a:srgbClr val="99DDFF"/>
            </a:solidFill>
            <a:prstDash val="solid"/>
          </a:ln>
        </p:spPr>
        <p:txBody>
          <a:bodyPr/>
          <a:lstStyle/>
          <a:p>
            <a:endParaRPr lang="en-GB"/>
          </a:p>
        </p:txBody>
      </p:sp>
      <p:sp>
        <p:nvSpPr>
          <p:cNvPr id="26" name="Text 22"/>
          <p:cNvSpPr/>
          <p:nvPr/>
        </p:nvSpPr>
        <p:spPr>
          <a:xfrm>
            <a:off x="3786307" y="10333792"/>
            <a:ext cx="1805940"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Model Deployment</a:t>
            </a:r>
            <a:endParaRPr lang="en-US" sz="1531" dirty="0"/>
          </a:p>
        </p:txBody>
      </p:sp>
      <p:sp>
        <p:nvSpPr>
          <p:cNvPr id="27" name="Text 23"/>
          <p:cNvSpPr/>
          <p:nvPr/>
        </p:nvSpPr>
        <p:spPr>
          <a:xfrm>
            <a:off x="3786307" y="10670024"/>
            <a:ext cx="7057787"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Use the trained model to classify new data.</a:t>
            </a:r>
            <a:endParaRPr lang="en-US" sz="1225" dirty="0"/>
          </a:p>
        </p:txBody>
      </p:sp>
      <p:sp>
        <p:nvSpPr>
          <p:cNvPr id="28" name="Text 24"/>
          <p:cNvSpPr/>
          <p:nvPr/>
        </p:nvSpPr>
        <p:spPr>
          <a:xfrm>
            <a:off x="3621167" y="11258788"/>
            <a:ext cx="7388066" cy="248722"/>
          </a:xfrm>
          <a:prstGeom prst="rect">
            <a:avLst/>
          </a:prstGeom>
          <a:noFill/>
          <a:ln/>
        </p:spPr>
        <p:txBody>
          <a:bodyPr wrap="none" rtlCol="0" anchor="t"/>
          <a:lstStyle/>
          <a:p>
            <a:pPr marL="0" indent="0">
              <a:lnSpc>
                <a:spcPts val="1960"/>
              </a:lnSpc>
              <a:buNone/>
            </a:pPr>
            <a:endParaRPr lang="en-US" sz="1225" dirty="0"/>
          </a:p>
        </p:txBody>
      </p:sp>
      <p:pic>
        <p:nvPicPr>
          <p:cNvPr id="2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037993" y="1970127"/>
            <a:ext cx="1028700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Data Preprocessing Steps with Images</a:t>
            </a:r>
            <a:endParaRPr lang="en-US" sz="4374" dirty="0"/>
          </a:p>
        </p:txBody>
      </p:sp>
      <p:pic>
        <p:nvPicPr>
          <p:cNvPr id="5" name="Image 1" descr="preencoded.png"/>
          <p:cNvPicPr>
            <a:picLocks noChangeAspect="1"/>
          </p:cNvPicPr>
          <p:nvPr/>
        </p:nvPicPr>
        <p:blipFill>
          <a:blip r:embed="rId4"/>
          <a:stretch>
            <a:fillRect/>
          </a:stretch>
        </p:blipFill>
        <p:spPr>
          <a:xfrm>
            <a:off x="2037993" y="3108841"/>
            <a:ext cx="3295888" cy="2036921"/>
          </a:xfrm>
          <a:prstGeom prst="rect">
            <a:avLst/>
          </a:prstGeom>
        </p:spPr>
      </p:pic>
      <p:sp>
        <p:nvSpPr>
          <p:cNvPr id="6" name="Text 2"/>
          <p:cNvSpPr/>
          <p:nvPr/>
        </p:nvSpPr>
        <p:spPr>
          <a:xfrm>
            <a:off x="2037993" y="5423416"/>
            <a:ext cx="2221944"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Data Cleaning</a:t>
            </a:r>
            <a:endParaRPr lang="en-US" sz="2187" dirty="0"/>
          </a:p>
        </p:txBody>
      </p:sp>
      <p:sp>
        <p:nvSpPr>
          <p:cNvPr id="7" name="Text 3"/>
          <p:cNvSpPr/>
          <p:nvPr/>
        </p:nvSpPr>
        <p:spPr>
          <a:xfrm>
            <a:off x="2037993" y="5903833"/>
            <a:ext cx="3295888" cy="355402"/>
          </a:xfrm>
          <a:prstGeom prst="rect">
            <a:avLst/>
          </a:prstGeom>
          <a:noFill/>
          <a:ln/>
        </p:spPr>
        <p:txBody>
          <a:bodyPr wrap="none" rtlCol="0" anchor="t"/>
          <a:lstStyle/>
          <a:p>
            <a:pPr marL="0" indent="0" algn="l">
              <a:lnSpc>
                <a:spcPts val="2799"/>
              </a:lnSpc>
              <a:buNone/>
            </a:pPr>
            <a:endParaRPr lang="en-US" sz="1750" dirty="0"/>
          </a:p>
        </p:txBody>
      </p:sp>
      <p:pic>
        <p:nvPicPr>
          <p:cNvPr id="8" name="Image 2" descr="preencoded.png"/>
          <p:cNvPicPr>
            <a:picLocks noChangeAspect="1"/>
          </p:cNvPicPr>
          <p:nvPr/>
        </p:nvPicPr>
        <p:blipFill>
          <a:blip r:embed="rId5"/>
          <a:stretch>
            <a:fillRect/>
          </a:stretch>
        </p:blipFill>
        <p:spPr>
          <a:xfrm>
            <a:off x="5667137" y="3108841"/>
            <a:ext cx="3296007" cy="2037040"/>
          </a:xfrm>
          <a:prstGeom prst="rect">
            <a:avLst/>
          </a:prstGeom>
        </p:spPr>
      </p:pic>
      <p:sp>
        <p:nvSpPr>
          <p:cNvPr id="9" name="Text 4"/>
          <p:cNvSpPr/>
          <p:nvPr/>
        </p:nvSpPr>
        <p:spPr>
          <a:xfrm>
            <a:off x="5667137" y="5423535"/>
            <a:ext cx="254508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Feature Extraction</a:t>
            </a:r>
            <a:endParaRPr lang="en-US" sz="2187" dirty="0"/>
          </a:p>
        </p:txBody>
      </p:sp>
      <p:sp>
        <p:nvSpPr>
          <p:cNvPr id="10" name="Text 5"/>
          <p:cNvSpPr/>
          <p:nvPr/>
        </p:nvSpPr>
        <p:spPr>
          <a:xfrm>
            <a:off x="5667137" y="5903952"/>
            <a:ext cx="3296007" cy="355402"/>
          </a:xfrm>
          <a:prstGeom prst="rect">
            <a:avLst/>
          </a:prstGeom>
          <a:noFill/>
          <a:ln/>
        </p:spPr>
        <p:txBody>
          <a:bodyPr wrap="none" rtlCol="0" anchor="t"/>
          <a:lstStyle/>
          <a:p>
            <a:pPr marL="0" indent="0" algn="l">
              <a:lnSpc>
                <a:spcPts val="2799"/>
              </a:lnSpc>
              <a:buNone/>
            </a:pPr>
            <a:endParaRPr lang="en-US" sz="1750" dirty="0"/>
          </a:p>
        </p:txBody>
      </p:sp>
      <p:pic>
        <p:nvPicPr>
          <p:cNvPr id="11" name="Image 3" descr="preencoded.png"/>
          <p:cNvPicPr>
            <a:picLocks noChangeAspect="1"/>
          </p:cNvPicPr>
          <p:nvPr/>
        </p:nvPicPr>
        <p:blipFill>
          <a:blip r:embed="rId6"/>
          <a:stretch>
            <a:fillRect/>
          </a:stretch>
        </p:blipFill>
        <p:spPr>
          <a:xfrm>
            <a:off x="9296400" y="3108841"/>
            <a:ext cx="3296007" cy="2037040"/>
          </a:xfrm>
          <a:prstGeom prst="rect">
            <a:avLst/>
          </a:prstGeom>
        </p:spPr>
      </p:pic>
      <p:sp>
        <p:nvSpPr>
          <p:cNvPr id="12" name="Text 6"/>
          <p:cNvSpPr/>
          <p:nvPr/>
        </p:nvSpPr>
        <p:spPr>
          <a:xfrm>
            <a:off x="9296400" y="5423535"/>
            <a:ext cx="2506980" cy="347186"/>
          </a:xfrm>
          <a:prstGeom prst="rect">
            <a:avLst/>
          </a:prstGeom>
          <a:noFill/>
          <a:ln/>
        </p:spPr>
        <p:txBody>
          <a:bodyPr wrap="none" rtlCol="0" anchor="t"/>
          <a:lstStyle/>
          <a:p>
            <a:pPr marL="0" indent="0" algn="l">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Data Visualization</a:t>
            </a:r>
            <a:endParaRPr lang="en-US" sz="2187" dirty="0"/>
          </a:p>
        </p:txBody>
      </p:sp>
      <p:sp>
        <p:nvSpPr>
          <p:cNvPr id="13" name="Text 7"/>
          <p:cNvSpPr/>
          <p:nvPr/>
        </p:nvSpPr>
        <p:spPr>
          <a:xfrm>
            <a:off x="9296400" y="5903952"/>
            <a:ext cx="3296007" cy="355402"/>
          </a:xfrm>
          <a:prstGeom prst="rect">
            <a:avLst/>
          </a:prstGeom>
          <a:noFill/>
          <a:ln/>
        </p:spPr>
        <p:txBody>
          <a:bodyPr wrap="none" rtlCol="0" anchor="t"/>
          <a:lstStyle/>
          <a:p>
            <a:pPr marL="0" indent="0" algn="l">
              <a:lnSpc>
                <a:spcPts val="2799"/>
              </a:lnSpc>
              <a:buNone/>
            </a:pPr>
            <a:endParaRPr lang="en-US" sz="1750"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401889"/>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3621167" y="427673"/>
            <a:ext cx="3577352" cy="2210872"/>
          </a:xfrm>
          <a:prstGeom prst="rect">
            <a:avLst/>
          </a:prstGeom>
        </p:spPr>
      </p:pic>
      <p:sp>
        <p:nvSpPr>
          <p:cNvPr id="5" name="Text 1"/>
          <p:cNvSpPr/>
          <p:nvPr/>
        </p:nvSpPr>
        <p:spPr>
          <a:xfrm>
            <a:off x="3621167" y="2832854"/>
            <a:ext cx="3577352" cy="729020"/>
          </a:xfrm>
          <a:prstGeom prst="rect">
            <a:avLst/>
          </a:prstGeom>
          <a:noFill/>
          <a:ln/>
        </p:spPr>
        <p:txBody>
          <a:bodyPr wrap="square" rtlCol="0" anchor="t"/>
          <a:lstStyle/>
          <a:p>
            <a:pPr marL="0" indent="0" algn="l">
              <a:lnSpc>
                <a:spcPts val="1914"/>
              </a:lnSpc>
              <a:buNone/>
            </a:pPr>
            <a:r>
              <a:rPr lang="en-US" sz="1531" b="1" dirty="0">
                <a:solidFill>
                  <a:srgbClr val="000000"/>
                </a:solidFill>
                <a:latin typeface="p22-mackinac-pro" pitchFamily="34" charset="0"/>
                <a:ea typeface="p22-mackinac-pro" pitchFamily="34" charset="-122"/>
                <a:cs typeface="p22-mackinac-pro" pitchFamily="34" charset="-120"/>
              </a:rPr>
              <a:t>Furthermore, punctuation, diacritics, and the lengthening of the Arabic writing (Tatweel) are removed.</a:t>
            </a:r>
            <a:endParaRPr lang="en-US" sz="1531" dirty="0"/>
          </a:p>
        </p:txBody>
      </p:sp>
      <p:pic>
        <p:nvPicPr>
          <p:cNvPr id="6" name="Image 2" descr="preencoded.png"/>
          <p:cNvPicPr>
            <a:picLocks noChangeAspect="1"/>
          </p:cNvPicPr>
          <p:nvPr/>
        </p:nvPicPr>
        <p:blipFill>
          <a:blip r:embed="rId5"/>
          <a:stretch>
            <a:fillRect/>
          </a:stretch>
        </p:blipFill>
        <p:spPr>
          <a:xfrm>
            <a:off x="7431762" y="427673"/>
            <a:ext cx="3577471" cy="2210991"/>
          </a:xfrm>
          <a:prstGeom prst="rect">
            <a:avLst/>
          </a:prstGeom>
        </p:spPr>
      </p:pic>
      <p:sp>
        <p:nvSpPr>
          <p:cNvPr id="7" name="Text 2"/>
          <p:cNvSpPr/>
          <p:nvPr/>
        </p:nvSpPr>
        <p:spPr>
          <a:xfrm>
            <a:off x="7431762" y="2832973"/>
            <a:ext cx="3577471" cy="972026"/>
          </a:xfrm>
          <a:prstGeom prst="rect">
            <a:avLst/>
          </a:prstGeom>
          <a:noFill/>
          <a:ln/>
        </p:spPr>
        <p:txBody>
          <a:bodyPr wrap="square" rtlCol="0" anchor="t"/>
          <a:lstStyle/>
          <a:p>
            <a:pPr marL="0" indent="0" algn="l">
              <a:lnSpc>
                <a:spcPts val="1914"/>
              </a:lnSpc>
              <a:buNone/>
            </a:pPr>
            <a:r>
              <a:rPr lang="en-US" sz="1531" b="1" dirty="0">
                <a:solidFill>
                  <a:srgbClr val="000000"/>
                </a:solidFill>
                <a:latin typeface="p22-mackinac-pro" pitchFamily="34" charset="0"/>
                <a:ea typeface="p22-mackinac-pro" pitchFamily="34" charset="-122"/>
                <a:cs typeface="p22-mackinac-pro" pitchFamily="34" charset="-120"/>
              </a:rPr>
              <a:t>There are some stop words (prepostions,pronouns, and conjunctions)are removed with the MSA and Arabic Dialects.</a:t>
            </a:r>
            <a:endParaRPr lang="en-US" sz="1531" dirty="0"/>
          </a:p>
        </p:txBody>
      </p:sp>
      <p:pic>
        <p:nvPicPr>
          <p:cNvPr id="8" name="Image 3" descr="preencoded.png"/>
          <p:cNvPicPr>
            <a:picLocks noChangeAspect="1"/>
          </p:cNvPicPr>
          <p:nvPr/>
        </p:nvPicPr>
        <p:blipFill>
          <a:blip r:embed="rId6"/>
          <a:stretch>
            <a:fillRect/>
          </a:stretch>
        </p:blipFill>
        <p:spPr>
          <a:xfrm>
            <a:off x="3621167" y="4271605"/>
            <a:ext cx="3577352" cy="2210872"/>
          </a:xfrm>
          <a:prstGeom prst="rect">
            <a:avLst/>
          </a:prstGeom>
        </p:spPr>
      </p:pic>
      <p:sp>
        <p:nvSpPr>
          <p:cNvPr id="9" name="Text 3"/>
          <p:cNvSpPr/>
          <p:nvPr/>
        </p:nvSpPr>
        <p:spPr>
          <a:xfrm>
            <a:off x="3621167" y="6676787"/>
            <a:ext cx="3577352" cy="1458039"/>
          </a:xfrm>
          <a:prstGeom prst="rect">
            <a:avLst/>
          </a:prstGeom>
          <a:noFill/>
          <a:ln/>
        </p:spPr>
        <p:txBody>
          <a:bodyPr wrap="square" rtlCol="0" anchor="t"/>
          <a:lstStyle/>
          <a:p>
            <a:pPr marL="0" indent="0" algn="l">
              <a:lnSpc>
                <a:spcPts val="1914"/>
              </a:lnSpc>
              <a:buNone/>
            </a:pPr>
            <a:r>
              <a:rPr lang="en-US" sz="1531" b="1" dirty="0">
                <a:solidFill>
                  <a:srgbClr val="000000"/>
                </a:solidFill>
                <a:latin typeface="p22-mackinac-pro" pitchFamily="34" charset="0"/>
                <a:ea typeface="p22-mackinac-pro" pitchFamily="34" charset="-122"/>
                <a:cs typeface="p22-mackinac-pro" pitchFamily="34" charset="-120"/>
              </a:rPr>
              <a:t>Stemming:Removal of affixes to keep the word in root or stem forms. Two major approaches:
1. Root-Based Stemmer (Khoja Stemmer) implemented on WEKA
2. Light Stemming used in AraNLP</a:t>
            </a:r>
            <a:endParaRPr lang="en-US" sz="1531" dirty="0"/>
          </a:p>
        </p:txBody>
      </p:sp>
      <p:sp>
        <p:nvSpPr>
          <p:cNvPr id="10" name="Text 4"/>
          <p:cNvSpPr/>
          <p:nvPr/>
        </p:nvSpPr>
        <p:spPr>
          <a:xfrm>
            <a:off x="3621167" y="8228052"/>
            <a:ext cx="3577352" cy="746165"/>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Root-Based Stemmer: کﺎﺗﺐ, کﺘﺎب, ﻣکﺘﺒہ → کﺘﺐ</a:t>
            </a: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272525"/>
                </a:solidFill>
                <a:latin typeface="Eudoxus Sans" pitchFamily="34" charset="0"/>
                <a:ea typeface="Eudoxus Sans" pitchFamily="34" charset="-122"/>
                <a:cs typeface="Eudoxus Sans" pitchFamily="34" charset="-120"/>
              </a:rPr>
              <a:t>Light Stemming: کﺎﺗﺐ, کﺘﺎب, ﻣکﺘﺒہ → کاﺗﺐ</a:t>
            </a:r>
            <a:endParaRPr lang="en-US" sz="1225" dirty="0"/>
          </a:p>
        </p:txBody>
      </p:sp>
      <p:pic>
        <p:nvPicPr>
          <p:cNvPr id="11" name="Image 4" descr="preencoded.png"/>
          <p:cNvPicPr>
            <a:picLocks noChangeAspect="1"/>
          </p:cNvPicPr>
          <p:nvPr/>
        </p:nvPicPr>
        <p:blipFill>
          <a:blip r:embed="rId7"/>
          <a:stretch>
            <a:fillRect/>
          </a:stretch>
        </p:blipFill>
        <p:spPr>
          <a:xfrm>
            <a:off x="7431762" y="4271605"/>
            <a:ext cx="3577471" cy="2210991"/>
          </a:xfrm>
          <a:prstGeom prst="rect">
            <a:avLst/>
          </a:prstGeom>
        </p:spPr>
      </p:pic>
      <p:sp>
        <p:nvSpPr>
          <p:cNvPr id="12" name="Text 5"/>
          <p:cNvSpPr/>
          <p:nvPr/>
        </p:nvSpPr>
        <p:spPr>
          <a:xfrm>
            <a:off x="7431762" y="6676906"/>
            <a:ext cx="3577471" cy="1215033"/>
          </a:xfrm>
          <a:prstGeom prst="rect">
            <a:avLst/>
          </a:prstGeom>
          <a:noFill/>
          <a:ln/>
        </p:spPr>
        <p:txBody>
          <a:bodyPr wrap="square" rtlCol="0" anchor="t"/>
          <a:lstStyle/>
          <a:p>
            <a:pPr marL="0" indent="0" algn="l">
              <a:lnSpc>
                <a:spcPts val="1914"/>
              </a:lnSpc>
              <a:buNone/>
            </a:pPr>
            <a:r>
              <a:rPr lang="en-US" sz="1531" b="1" dirty="0">
                <a:solidFill>
                  <a:srgbClr val="000000"/>
                </a:solidFill>
                <a:latin typeface="p22-mackinac-pro" pitchFamily="34" charset="0"/>
                <a:ea typeface="p22-mackinac-pro" pitchFamily="34" charset="-122"/>
                <a:cs typeface="p22-mackinac-pro" pitchFamily="34" charset="-120"/>
              </a:rPr>
              <a:t>Tokenization:Conversion of unstructured text to discrete token sequence using white spaces and punctuation marks. Single word tokenization employed.</a:t>
            </a:r>
            <a:endParaRPr lang="en-US" sz="1531" dirty="0"/>
          </a:p>
        </p:txBody>
      </p:sp>
      <p:sp>
        <p:nvSpPr>
          <p:cNvPr id="13" name="Text 6"/>
          <p:cNvSpPr/>
          <p:nvPr/>
        </p:nvSpPr>
        <p:spPr>
          <a:xfrm>
            <a:off x="7431762" y="7985165"/>
            <a:ext cx="3577471" cy="746165"/>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Single word tokenization:</a:t>
            </a: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272525"/>
                </a:solidFill>
                <a:latin typeface="Eudoxus Sans" pitchFamily="34" charset="0"/>
                <a:ea typeface="Eudoxus Sans" pitchFamily="34" charset="-122"/>
                <a:cs typeface="Eudoxus Sans" pitchFamily="34" charset="-120"/>
              </a:rPr>
              <a:t>Input: "Hello, how are you?"</a:t>
            </a:r>
            <a:r>
              <a:rPr lang="en-US" sz="1225" dirty="0">
                <a:solidFill>
                  <a:srgbClr val="272525"/>
                </a:solidFill>
                <a:latin typeface="Eudoxus Sans" pitchFamily="34" charset="0"/>
                <a:ea typeface="Eudoxus Sans" pitchFamily="34" charset="-122"/>
                <a:cs typeface="Eudoxus Sans" pitchFamily="34" charset="-120"/>
              </a:rPr>
              <a:t>
</a:t>
            </a:r>
            <a:r>
              <a:rPr lang="en-US" sz="1225" b="1" dirty="0">
                <a:solidFill>
                  <a:srgbClr val="272525"/>
                </a:solidFill>
                <a:latin typeface="Eudoxus Sans" pitchFamily="34" charset="0"/>
                <a:ea typeface="Eudoxus Sans" pitchFamily="34" charset="-122"/>
                <a:cs typeface="Eudoxus Sans" pitchFamily="34" charset="-120"/>
              </a:rPr>
              <a:t>Output: ["Hello", "how", "are", "you"]</a:t>
            </a:r>
            <a:endParaRPr lang="en-US" sz="1225" dirty="0"/>
          </a:p>
        </p:txBody>
      </p:sp>
      <p:pic>
        <p:nvPicPr>
          <p:cNvPr id="14"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9125"/>
          </a:xfrm>
          <a:prstGeom prst="rect">
            <a:avLst/>
          </a:prstGeom>
          <a:solidFill>
            <a:srgbClr val="FFFFFF">
              <a:alpha val="75000"/>
            </a:srgbClr>
          </a:solidFill>
          <a:ln w="11073">
            <a:solidFill>
              <a:srgbClr val="FFFFFF">
                <a:alpha val="64000"/>
              </a:srgbClr>
            </a:solidFill>
            <a:prstDash val="solid"/>
          </a:ln>
        </p:spPr>
        <p:txBody>
          <a:bodyPr/>
          <a:lstStyle/>
          <a:p>
            <a:endParaRPr lang="en-GB"/>
          </a:p>
        </p:txBody>
      </p:sp>
      <p:sp>
        <p:nvSpPr>
          <p:cNvPr id="4" name="Text 1"/>
          <p:cNvSpPr/>
          <p:nvPr/>
        </p:nvSpPr>
        <p:spPr>
          <a:xfrm>
            <a:off x="3065026" y="492085"/>
            <a:ext cx="8500229" cy="1118473"/>
          </a:xfrm>
          <a:prstGeom prst="rect">
            <a:avLst/>
          </a:prstGeom>
          <a:noFill/>
          <a:ln/>
        </p:spPr>
        <p:txBody>
          <a:bodyPr wrap="square" rtlCol="0" anchor="t"/>
          <a:lstStyle/>
          <a:p>
            <a:pPr marL="0" indent="0">
              <a:lnSpc>
                <a:spcPts val="4403"/>
              </a:lnSpc>
              <a:buNone/>
            </a:pPr>
            <a:r>
              <a:rPr lang="en-US" sz="3523" b="1" dirty="0">
                <a:solidFill>
                  <a:srgbClr val="000000"/>
                </a:solidFill>
                <a:latin typeface="p22-mackinac-pro" pitchFamily="34" charset="0"/>
                <a:ea typeface="p22-mackinac-pro" pitchFamily="34" charset="-122"/>
                <a:cs typeface="p22-mackinac-pro" pitchFamily="34" charset="-120"/>
              </a:rPr>
              <a:t>Steps Including Arabic examples mentioned in the text:</a:t>
            </a:r>
            <a:endParaRPr lang="en-US" sz="3523" dirty="0"/>
          </a:p>
        </p:txBody>
      </p:sp>
      <p:sp>
        <p:nvSpPr>
          <p:cNvPr id="5" name="Shape 2"/>
          <p:cNvSpPr/>
          <p:nvPr/>
        </p:nvSpPr>
        <p:spPr>
          <a:xfrm>
            <a:off x="3065026" y="1968460"/>
            <a:ext cx="8500229" cy="5291138"/>
          </a:xfrm>
          <a:prstGeom prst="roundRect">
            <a:avLst>
              <a:gd name="adj" fmla="val 1522"/>
            </a:avLst>
          </a:prstGeom>
          <a:noFill/>
          <a:ln w="11073">
            <a:solidFill>
              <a:srgbClr val="000000">
                <a:alpha val="8000"/>
              </a:srgbClr>
            </a:solidFill>
            <a:prstDash val="solid"/>
          </a:ln>
        </p:spPr>
        <p:txBody>
          <a:bodyPr/>
          <a:lstStyle/>
          <a:p>
            <a:endParaRPr lang="en-GB"/>
          </a:p>
        </p:txBody>
      </p:sp>
      <p:sp>
        <p:nvSpPr>
          <p:cNvPr id="6" name="Shape 3"/>
          <p:cNvSpPr/>
          <p:nvPr/>
        </p:nvSpPr>
        <p:spPr>
          <a:xfrm>
            <a:off x="3076099" y="1979533"/>
            <a:ext cx="8477131" cy="516017"/>
          </a:xfrm>
          <a:prstGeom prst="rect">
            <a:avLst/>
          </a:prstGeom>
          <a:solidFill>
            <a:srgbClr val="FFFFFF">
              <a:alpha val="4000"/>
            </a:srgbClr>
          </a:solidFill>
          <a:ln/>
        </p:spPr>
        <p:txBody>
          <a:bodyPr/>
          <a:lstStyle/>
          <a:p>
            <a:endParaRPr lang="en-GB"/>
          </a:p>
        </p:txBody>
      </p:sp>
      <p:sp>
        <p:nvSpPr>
          <p:cNvPr id="7" name="Text 4"/>
          <p:cNvSpPr/>
          <p:nvPr/>
        </p:nvSpPr>
        <p:spPr>
          <a:xfrm>
            <a:off x="3256121" y="2094428"/>
            <a:ext cx="2463641" cy="286226"/>
          </a:xfrm>
          <a:prstGeom prst="rect">
            <a:avLst/>
          </a:prstGeom>
          <a:noFill/>
          <a:ln/>
        </p:spPr>
        <p:txBody>
          <a:bodyPr wrap="none" rtlCol="0" anchor="t"/>
          <a:lstStyle/>
          <a:p>
            <a:pPr marL="0" indent="0">
              <a:lnSpc>
                <a:spcPts val="2255"/>
              </a:lnSpc>
              <a:buNone/>
            </a:pPr>
            <a:r>
              <a:rPr lang="en-US" sz="1409" b="1" dirty="0">
                <a:solidFill>
                  <a:srgbClr val="272525"/>
                </a:solidFill>
                <a:latin typeface="Eudoxus Sans" pitchFamily="34" charset="0"/>
                <a:ea typeface="Eudoxus Sans" pitchFamily="34" charset="-122"/>
                <a:cs typeface="Eudoxus Sans" pitchFamily="34" charset="-120"/>
              </a:rPr>
              <a:t>Step</a:t>
            </a:r>
            <a:endParaRPr lang="en-US" sz="1409" dirty="0"/>
          </a:p>
        </p:txBody>
      </p:sp>
      <p:sp>
        <p:nvSpPr>
          <p:cNvPr id="8" name="Text 5"/>
          <p:cNvSpPr/>
          <p:nvPr/>
        </p:nvSpPr>
        <p:spPr>
          <a:xfrm>
            <a:off x="6085284" y="2094428"/>
            <a:ext cx="2459831" cy="286226"/>
          </a:xfrm>
          <a:prstGeom prst="rect">
            <a:avLst/>
          </a:prstGeom>
          <a:noFill/>
          <a:ln/>
        </p:spPr>
        <p:txBody>
          <a:bodyPr wrap="none" rtlCol="0" anchor="t"/>
          <a:lstStyle/>
          <a:p>
            <a:pPr marL="0" indent="0">
              <a:lnSpc>
                <a:spcPts val="2255"/>
              </a:lnSpc>
              <a:buNone/>
            </a:pPr>
            <a:r>
              <a:rPr lang="en-US" sz="1409" b="1" dirty="0">
                <a:solidFill>
                  <a:srgbClr val="272525"/>
                </a:solidFill>
                <a:latin typeface="Eudoxus Sans" pitchFamily="34" charset="0"/>
                <a:ea typeface="Eudoxus Sans" pitchFamily="34" charset="-122"/>
                <a:cs typeface="Eudoxus Sans" pitchFamily="34" charset="-120"/>
              </a:rPr>
              <a:t>Description</a:t>
            </a:r>
            <a:endParaRPr lang="en-US" sz="1409" dirty="0"/>
          </a:p>
        </p:txBody>
      </p:sp>
      <p:sp>
        <p:nvSpPr>
          <p:cNvPr id="9" name="Text 6"/>
          <p:cNvSpPr/>
          <p:nvPr/>
        </p:nvSpPr>
        <p:spPr>
          <a:xfrm>
            <a:off x="8910638" y="2094428"/>
            <a:ext cx="2463641" cy="286226"/>
          </a:xfrm>
          <a:prstGeom prst="rect">
            <a:avLst/>
          </a:prstGeom>
          <a:noFill/>
          <a:ln/>
        </p:spPr>
        <p:txBody>
          <a:bodyPr wrap="none" rtlCol="0" anchor="t"/>
          <a:lstStyle/>
          <a:p>
            <a:pPr marL="0" indent="0">
              <a:lnSpc>
                <a:spcPts val="2255"/>
              </a:lnSpc>
              <a:buNone/>
            </a:pPr>
            <a:r>
              <a:rPr lang="en-US" sz="1409" b="1" dirty="0">
                <a:solidFill>
                  <a:srgbClr val="272525"/>
                </a:solidFill>
                <a:latin typeface="Eudoxus Sans" pitchFamily="34" charset="0"/>
                <a:ea typeface="Eudoxus Sans" pitchFamily="34" charset="-122"/>
                <a:cs typeface="Eudoxus Sans" pitchFamily="34" charset="-120"/>
              </a:rPr>
              <a:t>Example</a:t>
            </a:r>
            <a:endParaRPr lang="en-US" sz="1409" dirty="0"/>
          </a:p>
        </p:txBody>
      </p:sp>
      <p:sp>
        <p:nvSpPr>
          <p:cNvPr id="10" name="Shape 7"/>
          <p:cNvSpPr/>
          <p:nvPr/>
        </p:nvSpPr>
        <p:spPr>
          <a:xfrm>
            <a:off x="3076099" y="2495550"/>
            <a:ext cx="8477131" cy="2805827"/>
          </a:xfrm>
          <a:prstGeom prst="rect">
            <a:avLst/>
          </a:prstGeom>
          <a:solidFill>
            <a:srgbClr val="000000">
              <a:alpha val="4000"/>
            </a:srgbClr>
          </a:solidFill>
          <a:ln/>
        </p:spPr>
        <p:txBody>
          <a:bodyPr/>
          <a:lstStyle/>
          <a:p>
            <a:endParaRPr lang="en-GB"/>
          </a:p>
        </p:txBody>
      </p:sp>
      <p:sp>
        <p:nvSpPr>
          <p:cNvPr id="11" name="Text 8"/>
          <p:cNvSpPr/>
          <p:nvPr/>
        </p:nvSpPr>
        <p:spPr>
          <a:xfrm>
            <a:off x="3256121" y="2610445"/>
            <a:ext cx="2463641" cy="286226"/>
          </a:xfrm>
          <a:prstGeom prst="rect">
            <a:avLst/>
          </a:prstGeom>
          <a:noFill/>
          <a:ln/>
        </p:spPr>
        <p:txBody>
          <a:bodyPr wrap="none" rtlCol="0" anchor="t"/>
          <a:lstStyle/>
          <a:p>
            <a:pPr marL="0" indent="0">
              <a:lnSpc>
                <a:spcPts val="2255"/>
              </a:lnSpc>
              <a:buNone/>
            </a:pPr>
            <a:r>
              <a:rPr lang="en-US" sz="1409" b="1" dirty="0">
                <a:solidFill>
                  <a:srgbClr val="272525"/>
                </a:solidFill>
                <a:latin typeface="Eudoxus Sans" pitchFamily="34" charset="0"/>
                <a:ea typeface="Eudoxus Sans" pitchFamily="34" charset="-122"/>
                <a:cs typeface="Eudoxus Sans" pitchFamily="34" charset="-120"/>
              </a:rPr>
              <a:t>Stemming</a:t>
            </a:r>
            <a:endParaRPr lang="en-US" sz="1409" dirty="0"/>
          </a:p>
        </p:txBody>
      </p:sp>
      <p:sp>
        <p:nvSpPr>
          <p:cNvPr id="12" name="Text 9"/>
          <p:cNvSpPr/>
          <p:nvPr/>
        </p:nvSpPr>
        <p:spPr>
          <a:xfrm>
            <a:off x="6085284" y="2610445"/>
            <a:ext cx="2459831" cy="2576036"/>
          </a:xfrm>
          <a:prstGeom prst="rect">
            <a:avLst/>
          </a:prstGeom>
          <a:noFill/>
          <a:ln/>
        </p:spPr>
        <p:txBody>
          <a:bodyPr wrap="square" rtlCol="0" anchor="t"/>
          <a:lstStyle/>
          <a:p>
            <a:pPr marL="0" indent="0">
              <a:lnSpc>
                <a:spcPts val="2255"/>
              </a:lnSpc>
              <a:buNone/>
            </a:pPr>
            <a:r>
              <a:rPr lang="en-US" sz="1409" b="1" dirty="0">
                <a:solidFill>
                  <a:srgbClr val="272525"/>
                </a:solidFill>
                <a:latin typeface="Eudoxus Sans" pitchFamily="34" charset="0"/>
                <a:ea typeface="Eudoxus Sans" pitchFamily="34" charset="-122"/>
                <a:cs typeface="Eudoxus Sans" pitchFamily="34" charset="-120"/>
              </a:rPr>
              <a:t>Removal of affixes to keep the word in root or stem forms. Two major approaches:</a:t>
            </a:r>
            <a:r>
              <a:rPr lang="en-US" sz="1409" dirty="0">
                <a:solidFill>
                  <a:srgbClr val="272525"/>
                </a:solidFill>
                <a:latin typeface="Eudoxus Sans" pitchFamily="34" charset="0"/>
                <a:ea typeface="Eudoxus Sans" pitchFamily="34" charset="-122"/>
                <a:cs typeface="Eudoxus Sans" pitchFamily="34" charset="-120"/>
              </a:rPr>
              <a:t>
</a:t>
            </a:r>
            <a:r>
              <a:rPr lang="en-US" sz="1409" b="1" dirty="0">
                <a:solidFill>
                  <a:srgbClr val="272525"/>
                </a:solidFill>
                <a:latin typeface="Eudoxus Sans" pitchFamily="34" charset="0"/>
                <a:ea typeface="Eudoxus Sans" pitchFamily="34" charset="-122"/>
                <a:cs typeface="Eudoxus Sans" pitchFamily="34" charset="-120"/>
              </a:rPr>
              <a:t>1. Root-Based Stemmer (Khoja Stemmer) implemented on WEKA</a:t>
            </a:r>
            <a:r>
              <a:rPr lang="en-US" sz="1409" dirty="0">
                <a:solidFill>
                  <a:srgbClr val="272525"/>
                </a:solidFill>
                <a:latin typeface="Eudoxus Sans" pitchFamily="34" charset="0"/>
                <a:ea typeface="Eudoxus Sans" pitchFamily="34" charset="-122"/>
                <a:cs typeface="Eudoxus Sans" pitchFamily="34" charset="-120"/>
              </a:rPr>
              <a:t>
</a:t>
            </a:r>
            <a:r>
              <a:rPr lang="en-US" sz="1409" b="1" dirty="0">
                <a:solidFill>
                  <a:srgbClr val="272525"/>
                </a:solidFill>
                <a:latin typeface="Eudoxus Sans" pitchFamily="34" charset="0"/>
                <a:ea typeface="Eudoxus Sans" pitchFamily="34" charset="-122"/>
                <a:cs typeface="Eudoxus Sans" pitchFamily="34" charset="-120"/>
              </a:rPr>
              <a:t>2. Light Stemming used in AraNLP</a:t>
            </a:r>
            <a:endParaRPr lang="en-US" sz="1409" dirty="0"/>
          </a:p>
        </p:txBody>
      </p:sp>
      <p:sp>
        <p:nvSpPr>
          <p:cNvPr id="13" name="Text 10"/>
          <p:cNvSpPr/>
          <p:nvPr/>
        </p:nvSpPr>
        <p:spPr>
          <a:xfrm>
            <a:off x="8910638" y="2610445"/>
            <a:ext cx="2463641" cy="1144905"/>
          </a:xfrm>
          <a:prstGeom prst="rect">
            <a:avLst/>
          </a:prstGeom>
          <a:noFill/>
          <a:ln/>
        </p:spPr>
        <p:txBody>
          <a:bodyPr wrap="square" rtlCol="0" anchor="t"/>
          <a:lstStyle/>
          <a:p>
            <a:pPr marL="0" indent="0">
              <a:lnSpc>
                <a:spcPts val="2255"/>
              </a:lnSpc>
              <a:buNone/>
            </a:pPr>
            <a:r>
              <a:rPr lang="en-US" sz="1409" b="1" dirty="0">
                <a:solidFill>
                  <a:srgbClr val="272525"/>
                </a:solidFill>
                <a:latin typeface="Eudoxus Sans" pitchFamily="34" charset="0"/>
                <a:ea typeface="Eudoxus Sans" pitchFamily="34" charset="-122"/>
                <a:cs typeface="Eudoxus Sans" pitchFamily="34" charset="-120"/>
              </a:rPr>
              <a:t>Root-Based Stemmer: کﺎﺗﺐ, کﺘﺎب, ﻣکﺘﺒہ → کﺘﺐ</a:t>
            </a:r>
            <a:r>
              <a:rPr lang="en-US" sz="1409" dirty="0">
                <a:solidFill>
                  <a:srgbClr val="272525"/>
                </a:solidFill>
                <a:latin typeface="Eudoxus Sans" pitchFamily="34" charset="0"/>
                <a:ea typeface="Eudoxus Sans" pitchFamily="34" charset="-122"/>
                <a:cs typeface="Eudoxus Sans" pitchFamily="34" charset="-120"/>
              </a:rPr>
              <a:t>
</a:t>
            </a:r>
            <a:r>
              <a:rPr lang="en-US" sz="1409" b="1" dirty="0">
                <a:solidFill>
                  <a:srgbClr val="272525"/>
                </a:solidFill>
                <a:latin typeface="Eudoxus Sans" pitchFamily="34" charset="0"/>
                <a:ea typeface="Eudoxus Sans" pitchFamily="34" charset="-122"/>
                <a:cs typeface="Eudoxus Sans" pitchFamily="34" charset="-120"/>
              </a:rPr>
              <a:t>Light Stemming: کﺎﺗﺐ, کﺘﺎب, ﻣکﺘﺒہ → کاﺗﺐ</a:t>
            </a:r>
            <a:endParaRPr lang="en-US" sz="1409" dirty="0"/>
          </a:p>
        </p:txBody>
      </p:sp>
      <p:sp>
        <p:nvSpPr>
          <p:cNvPr id="14" name="Shape 11"/>
          <p:cNvSpPr/>
          <p:nvPr/>
        </p:nvSpPr>
        <p:spPr>
          <a:xfrm>
            <a:off x="3076099" y="5301377"/>
            <a:ext cx="8477131" cy="1947148"/>
          </a:xfrm>
          <a:prstGeom prst="rect">
            <a:avLst/>
          </a:prstGeom>
          <a:solidFill>
            <a:srgbClr val="FFFFFF">
              <a:alpha val="4000"/>
            </a:srgbClr>
          </a:solidFill>
          <a:ln/>
        </p:spPr>
        <p:txBody>
          <a:bodyPr/>
          <a:lstStyle/>
          <a:p>
            <a:endParaRPr lang="en-GB"/>
          </a:p>
        </p:txBody>
      </p:sp>
      <p:sp>
        <p:nvSpPr>
          <p:cNvPr id="15" name="Text 12"/>
          <p:cNvSpPr/>
          <p:nvPr/>
        </p:nvSpPr>
        <p:spPr>
          <a:xfrm>
            <a:off x="3256121" y="5416272"/>
            <a:ext cx="2463641" cy="286226"/>
          </a:xfrm>
          <a:prstGeom prst="rect">
            <a:avLst/>
          </a:prstGeom>
          <a:noFill/>
          <a:ln/>
        </p:spPr>
        <p:txBody>
          <a:bodyPr wrap="none" rtlCol="0" anchor="t"/>
          <a:lstStyle/>
          <a:p>
            <a:pPr marL="0" indent="0">
              <a:lnSpc>
                <a:spcPts val="2255"/>
              </a:lnSpc>
              <a:buNone/>
            </a:pPr>
            <a:r>
              <a:rPr lang="en-US" sz="1409" b="1" dirty="0">
                <a:solidFill>
                  <a:srgbClr val="272525"/>
                </a:solidFill>
                <a:latin typeface="Eudoxus Sans" pitchFamily="34" charset="0"/>
                <a:ea typeface="Eudoxus Sans" pitchFamily="34" charset="-122"/>
                <a:cs typeface="Eudoxus Sans" pitchFamily="34" charset="-120"/>
              </a:rPr>
              <a:t>Tokenization</a:t>
            </a:r>
            <a:endParaRPr lang="en-US" sz="1409" dirty="0"/>
          </a:p>
        </p:txBody>
      </p:sp>
      <p:sp>
        <p:nvSpPr>
          <p:cNvPr id="16" name="Text 13"/>
          <p:cNvSpPr/>
          <p:nvPr/>
        </p:nvSpPr>
        <p:spPr>
          <a:xfrm>
            <a:off x="6085284" y="5416272"/>
            <a:ext cx="2459831" cy="1717358"/>
          </a:xfrm>
          <a:prstGeom prst="rect">
            <a:avLst/>
          </a:prstGeom>
          <a:noFill/>
          <a:ln/>
        </p:spPr>
        <p:txBody>
          <a:bodyPr wrap="square" rtlCol="0" anchor="t"/>
          <a:lstStyle/>
          <a:p>
            <a:pPr marL="0" indent="0">
              <a:lnSpc>
                <a:spcPts val="2255"/>
              </a:lnSpc>
              <a:buNone/>
            </a:pPr>
            <a:r>
              <a:rPr lang="en-US" sz="1409" b="1" dirty="0">
                <a:solidFill>
                  <a:srgbClr val="272525"/>
                </a:solidFill>
                <a:latin typeface="Eudoxus Sans" pitchFamily="34" charset="0"/>
                <a:ea typeface="Eudoxus Sans" pitchFamily="34" charset="-122"/>
                <a:cs typeface="Eudoxus Sans" pitchFamily="34" charset="-120"/>
              </a:rPr>
              <a:t>Conversion of unstructured text to discrete token sequence using white spaces and punctuation marks. Single word tokenization employed.</a:t>
            </a:r>
            <a:endParaRPr lang="en-US" sz="1409" dirty="0"/>
          </a:p>
        </p:txBody>
      </p:sp>
      <p:sp>
        <p:nvSpPr>
          <p:cNvPr id="17" name="Text 14"/>
          <p:cNvSpPr/>
          <p:nvPr/>
        </p:nvSpPr>
        <p:spPr>
          <a:xfrm>
            <a:off x="8910638" y="5416272"/>
            <a:ext cx="2463641" cy="1144905"/>
          </a:xfrm>
          <a:prstGeom prst="rect">
            <a:avLst/>
          </a:prstGeom>
          <a:noFill/>
          <a:ln/>
        </p:spPr>
        <p:txBody>
          <a:bodyPr wrap="square" rtlCol="0" anchor="t"/>
          <a:lstStyle/>
          <a:p>
            <a:pPr marL="0" indent="0">
              <a:lnSpc>
                <a:spcPts val="2255"/>
              </a:lnSpc>
              <a:buNone/>
            </a:pPr>
            <a:r>
              <a:rPr lang="en-US" sz="1409" b="1" dirty="0">
                <a:solidFill>
                  <a:srgbClr val="272525"/>
                </a:solidFill>
                <a:latin typeface="Eudoxus Sans" pitchFamily="34" charset="0"/>
                <a:ea typeface="Eudoxus Sans" pitchFamily="34" charset="-122"/>
                <a:cs typeface="Eudoxus Sans" pitchFamily="34" charset="-120"/>
              </a:rPr>
              <a:t>Single word tokenization:</a:t>
            </a:r>
            <a:r>
              <a:rPr lang="en-US" sz="1409" dirty="0">
                <a:solidFill>
                  <a:srgbClr val="272525"/>
                </a:solidFill>
                <a:latin typeface="Eudoxus Sans" pitchFamily="34" charset="0"/>
                <a:ea typeface="Eudoxus Sans" pitchFamily="34" charset="-122"/>
                <a:cs typeface="Eudoxus Sans" pitchFamily="34" charset="-120"/>
              </a:rPr>
              <a:t>
</a:t>
            </a:r>
            <a:r>
              <a:rPr lang="en-US" sz="1409" b="1" dirty="0">
                <a:solidFill>
                  <a:srgbClr val="272525"/>
                </a:solidFill>
                <a:latin typeface="Eudoxus Sans" pitchFamily="34" charset="0"/>
                <a:ea typeface="Eudoxus Sans" pitchFamily="34" charset="-122"/>
                <a:cs typeface="Eudoxus Sans" pitchFamily="34" charset="-120"/>
              </a:rPr>
              <a:t>Input: "Hello, how are you?"</a:t>
            </a:r>
            <a:r>
              <a:rPr lang="en-US" sz="1409" dirty="0">
                <a:solidFill>
                  <a:srgbClr val="272525"/>
                </a:solidFill>
                <a:latin typeface="Eudoxus Sans" pitchFamily="34" charset="0"/>
                <a:ea typeface="Eudoxus Sans" pitchFamily="34" charset="-122"/>
                <a:cs typeface="Eudoxus Sans" pitchFamily="34" charset="-120"/>
              </a:rPr>
              <a:t>
</a:t>
            </a:r>
            <a:r>
              <a:rPr lang="en-US" sz="1409" b="1" dirty="0">
                <a:solidFill>
                  <a:srgbClr val="272525"/>
                </a:solidFill>
                <a:latin typeface="Eudoxus Sans" pitchFamily="34" charset="0"/>
                <a:ea typeface="Eudoxus Sans" pitchFamily="34" charset="-122"/>
                <a:cs typeface="Eudoxus Sans" pitchFamily="34" charset="-120"/>
              </a:rPr>
              <a:t>Output: ["Hello", "how", "are", "you"]</a:t>
            </a:r>
            <a:endParaRPr lang="en-US" sz="1409" dirty="0"/>
          </a:p>
        </p:txBody>
      </p:sp>
      <p:sp>
        <p:nvSpPr>
          <p:cNvPr id="18" name="Text 15"/>
          <p:cNvSpPr/>
          <p:nvPr/>
        </p:nvSpPr>
        <p:spPr>
          <a:xfrm>
            <a:off x="3065026" y="7460813"/>
            <a:ext cx="8500229" cy="286226"/>
          </a:xfrm>
          <a:prstGeom prst="rect">
            <a:avLst/>
          </a:prstGeom>
          <a:noFill/>
          <a:ln/>
        </p:spPr>
        <p:txBody>
          <a:bodyPr wrap="none" rtlCol="0" anchor="t"/>
          <a:lstStyle/>
          <a:p>
            <a:pPr marL="0" indent="0">
              <a:lnSpc>
                <a:spcPts val="2255"/>
              </a:lnSpc>
              <a:buNone/>
            </a:pPr>
            <a:endParaRPr lang="en-US" sz="1409" dirty="0"/>
          </a:p>
        </p:txBody>
      </p:sp>
      <p:pic>
        <p:nvPicPr>
          <p:cNvPr id="1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54001"/>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3621167" y="427673"/>
            <a:ext cx="6480810" cy="1304687"/>
          </a:xfrm>
          <a:prstGeom prst="rect">
            <a:avLst/>
          </a:prstGeom>
        </p:spPr>
      </p:pic>
      <p:sp>
        <p:nvSpPr>
          <p:cNvPr id="5" name="Shape 1"/>
          <p:cNvSpPr/>
          <p:nvPr/>
        </p:nvSpPr>
        <p:spPr>
          <a:xfrm>
            <a:off x="3838932" y="1907262"/>
            <a:ext cx="31075" cy="6819067"/>
          </a:xfrm>
          <a:prstGeom prst="roundRect">
            <a:avLst>
              <a:gd name="adj" fmla="val 225238"/>
            </a:avLst>
          </a:prstGeom>
          <a:solidFill>
            <a:srgbClr val="99DDFF"/>
          </a:solidFill>
          <a:ln/>
        </p:spPr>
        <p:txBody>
          <a:bodyPr/>
          <a:lstStyle/>
          <a:p>
            <a:endParaRPr lang="en-GB"/>
          </a:p>
        </p:txBody>
      </p:sp>
      <p:sp>
        <p:nvSpPr>
          <p:cNvPr id="6" name="Shape 2"/>
          <p:cNvSpPr/>
          <p:nvPr/>
        </p:nvSpPr>
        <p:spPr>
          <a:xfrm>
            <a:off x="4029373" y="2188071"/>
            <a:ext cx="544354" cy="31075"/>
          </a:xfrm>
          <a:prstGeom prst="roundRect">
            <a:avLst>
              <a:gd name="adj" fmla="val 225238"/>
            </a:avLst>
          </a:prstGeom>
          <a:solidFill>
            <a:srgbClr val="99DDFF"/>
          </a:solidFill>
          <a:ln/>
        </p:spPr>
        <p:txBody>
          <a:bodyPr/>
          <a:lstStyle/>
          <a:p>
            <a:endParaRPr lang="en-GB"/>
          </a:p>
        </p:txBody>
      </p:sp>
      <p:sp>
        <p:nvSpPr>
          <p:cNvPr id="7" name="Shape 3"/>
          <p:cNvSpPr/>
          <p:nvPr/>
        </p:nvSpPr>
        <p:spPr>
          <a:xfrm>
            <a:off x="3679448" y="2028706"/>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8" name="Text 4"/>
          <p:cNvSpPr/>
          <p:nvPr/>
        </p:nvSpPr>
        <p:spPr>
          <a:xfrm>
            <a:off x="3808631" y="2057757"/>
            <a:ext cx="914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9" name="Text 5"/>
          <p:cNvSpPr/>
          <p:nvPr/>
        </p:nvSpPr>
        <p:spPr>
          <a:xfrm>
            <a:off x="4709874" y="2062758"/>
            <a:ext cx="334518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In the context of text vectorization</a:t>
            </a:r>
            <a:endParaRPr lang="en-US" sz="1531" dirty="0"/>
          </a:p>
        </p:txBody>
      </p:sp>
      <p:sp>
        <p:nvSpPr>
          <p:cNvPr id="10" name="Text 6"/>
          <p:cNvSpPr/>
          <p:nvPr/>
        </p:nvSpPr>
        <p:spPr>
          <a:xfrm>
            <a:off x="4958596" y="2480667"/>
            <a:ext cx="6050637" cy="248722"/>
          </a:xfrm>
          <a:prstGeom prst="rect">
            <a:avLst/>
          </a:prstGeom>
          <a:noFill/>
          <a:ln/>
        </p:spPr>
        <p:txBody>
          <a:bodyPr wrap="non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𝑑𝑗 is a t-dimensional vector that represents a document j.</a:t>
            </a:r>
            <a:endParaRPr lang="en-US" sz="1225" dirty="0"/>
          </a:p>
        </p:txBody>
      </p:sp>
      <p:sp>
        <p:nvSpPr>
          <p:cNvPr id="11" name="Text 7"/>
          <p:cNvSpPr/>
          <p:nvPr/>
        </p:nvSpPr>
        <p:spPr>
          <a:xfrm>
            <a:off x="4958596" y="2791539"/>
            <a:ext cx="6050637" cy="248722"/>
          </a:xfrm>
          <a:prstGeom prst="rect">
            <a:avLst/>
          </a:prstGeom>
          <a:noFill/>
          <a:ln/>
        </p:spPr>
        <p:txBody>
          <a:bodyPr wrap="non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Each element of the vector corresponds to a unique word (t) in the document.</a:t>
            </a:r>
            <a:endParaRPr lang="en-US" sz="1225" dirty="0"/>
          </a:p>
        </p:txBody>
      </p:sp>
      <p:sp>
        <p:nvSpPr>
          <p:cNvPr id="12" name="Text 8"/>
          <p:cNvSpPr/>
          <p:nvPr/>
        </p:nvSpPr>
        <p:spPr>
          <a:xfrm>
            <a:off x="4958596" y="3102412"/>
            <a:ext cx="6050637" cy="497443"/>
          </a:xfrm>
          <a:prstGeom prst="rect">
            <a:avLst/>
          </a:prstGeom>
          <a:noFill/>
          <a:ln/>
        </p:spPr>
        <p:txBody>
          <a:bodyPr wrap="squar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The value of each element is the real-valued weight assigned to the corresponding term (t) in the document (j).</a:t>
            </a:r>
            <a:endParaRPr lang="en-US" sz="1225" dirty="0"/>
          </a:p>
        </p:txBody>
      </p:sp>
      <p:sp>
        <p:nvSpPr>
          <p:cNvPr id="13" name="Text 9"/>
          <p:cNvSpPr/>
          <p:nvPr/>
        </p:nvSpPr>
        <p:spPr>
          <a:xfrm>
            <a:off x="4958596" y="3662005"/>
            <a:ext cx="6050637" cy="497443"/>
          </a:xfrm>
          <a:prstGeom prst="rect">
            <a:avLst/>
          </a:prstGeom>
          <a:noFill/>
          <a:ln/>
        </p:spPr>
        <p:txBody>
          <a:bodyPr wrap="squar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The weight assigned to each term is determined by the term frequency-inverse document frequency (TF-IDF) algorithm.</a:t>
            </a:r>
            <a:endParaRPr lang="en-US" sz="1225" dirty="0"/>
          </a:p>
        </p:txBody>
      </p:sp>
      <p:sp>
        <p:nvSpPr>
          <p:cNvPr id="14" name="Shape 10"/>
          <p:cNvSpPr/>
          <p:nvPr/>
        </p:nvSpPr>
        <p:spPr>
          <a:xfrm>
            <a:off x="4029373" y="4751249"/>
            <a:ext cx="544354" cy="31075"/>
          </a:xfrm>
          <a:prstGeom prst="roundRect">
            <a:avLst>
              <a:gd name="adj" fmla="val 225238"/>
            </a:avLst>
          </a:prstGeom>
          <a:solidFill>
            <a:srgbClr val="99DDFF"/>
          </a:solidFill>
          <a:ln/>
        </p:spPr>
        <p:txBody>
          <a:bodyPr/>
          <a:lstStyle/>
          <a:p>
            <a:endParaRPr lang="en-GB"/>
          </a:p>
        </p:txBody>
      </p:sp>
      <p:sp>
        <p:nvSpPr>
          <p:cNvPr id="15" name="Shape 11"/>
          <p:cNvSpPr/>
          <p:nvPr/>
        </p:nvSpPr>
        <p:spPr>
          <a:xfrm>
            <a:off x="3679448" y="4591883"/>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6" name="Text 12"/>
          <p:cNvSpPr/>
          <p:nvPr/>
        </p:nvSpPr>
        <p:spPr>
          <a:xfrm>
            <a:off x="3785771" y="4620935"/>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7" name="Text 13"/>
          <p:cNvSpPr/>
          <p:nvPr/>
        </p:nvSpPr>
        <p:spPr>
          <a:xfrm>
            <a:off x="4709874" y="4625935"/>
            <a:ext cx="611886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Term frequency-inverse document frequency (TF-IDF) algorithm</a:t>
            </a:r>
            <a:endParaRPr lang="en-US" sz="1531" dirty="0"/>
          </a:p>
        </p:txBody>
      </p:sp>
      <p:sp>
        <p:nvSpPr>
          <p:cNvPr id="18" name="Text 14"/>
          <p:cNvSpPr/>
          <p:nvPr/>
        </p:nvSpPr>
        <p:spPr>
          <a:xfrm>
            <a:off x="4958596" y="5043845"/>
            <a:ext cx="6050637" cy="497443"/>
          </a:xfrm>
          <a:prstGeom prst="rect">
            <a:avLst/>
          </a:prstGeom>
          <a:noFill/>
          <a:ln/>
        </p:spPr>
        <p:txBody>
          <a:bodyPr wrap="squar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The TF-IDF algorithm assigns a weight to each term based on its frequency in the document and its frequency in the entire corpus of documents.</a:t>
            </a:r>
            <a:endParaRPr lang="en-US" sz="1225" dirty="0"/>
          </a:p>
        </p:txBody>
      </p:sp>
      <p:sp>
        <p:nvSpPr>
          <p:cNvPr id="19" name="Text 15"/>
          <p:cNvSpPr/>
          <p:nvPr/>
        </p:nvSpPr>
        <p:spPr>
          <a:xfrm>
            <a:off x="4958596" y="5603438"/>
            <a:ext cx="6050637" cy="746165"/>
          </a:xfrm>
          <a:prstGeom prst="rect">
            <a:avLst/>
          </a:prstGeom>
          <a:noFill/>
          <a:ln/>
        </p:spPr>
        <p:txBody>
          <a:bodyPr wrap="squar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Terms that occur frequently in a document but rarely in the corpus are given a higher weight, while terms that occur frequently in both the document and the corpus are given a lower weight.</a:t>
            </a:r>
            <a:endParaRPr lang="en-US" sz="1225" dirty="0"/>
          </a:p>
        </p:txBody>
      </p:sp>
      <p:sp>
        <p:nvSpPr>
          <p:cNvPr id="20" name="Shape 16"/>
          <p:cNvSpPr/>
          <p:nvPr/>
        </p:nvSpPr>
        <p:spPr>
          <a:xfrm>
            <a:off x="4029373" y="6941403"/>
            <a:ext cx="544354" cy="31075"/>
          </a:xfrm>
          <a:prstGeom prst="roundRect">
            <a:avLst>
              <a:gd name="adj" fmla="val 225238"/>
            </a:avLst>
          </a:prstGeom>
          <a:solidFill>
            <a:srgbClr val="99DDFF"/>
          </a:solidFill>
          <a:ln/>
        </p:spPr>
        <p:txBody>
          <a:bodyPr/>
          <a:lstStyle/>
          <a:p>
            <a:endParaRPr lang="en-GB"/>
          </a:p>
        </p:txBody>
      </p:sp>
      <p:sp>
        <p:nvSpPr>
          <p:cNvPr id="21" name="Shape 17"/>
          <p:cNvSpPr/>
          <p:nvPr/>
        </p:nvSpPr>
        <p:spPr>
          <a:xfrm>
            <a:off x="3679448" y="6782038"/>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22" name="Text 18"/>
          <p:cNvSpPr/>
          <p:nvPr/>
        </p:nvSpPr>
        <p:spPr>
          <a:xfrm>
            <a:off x="3785771" y="6811089"/>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23" name="Text 19"/>
          <p:cNvSpPr/>
          <p:nvPr/>
        </p:nvSpPr>
        <p:spPr>
          <a:xfrm>
            <a:off x="4709874" y="6816090"/>
            <a:ext cx="1555313"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Summary</a:t>
            </a:r>
            <a:endParaRPr lang="en-US" sz="1531" dirty="0"/>
          </a:p>
        </p:txBody>
      </p:sp>
      <p:sp>
        <p:nvSpPr>
          <p:cNvPr id="24" name="Text 20"/>
          <p:cNvSpPr/>
          <p:nvPr/>
        </p:nvSpPr>
        <p:spPr>
          <a:xfrm>
            <a:off x="4709874" y="7152323"/>
            <a:ext cx="6299359" cy="248722"/>
          </a:xfrm>
          <a:prstGeom prst="rect">
            <a:avLst/>
          </a:prstGeom>
          <a:noFill/>
          <a:ln/>
        </p:spPr>
        <p:txBody>
          <a:bodyPr wrap="none" rtlCol="0" anchor="t"/>
          <a:lstStyle/>
          <a:p>
            <a:pPr marL="0" indent="0" algn="l">
              <a:lnSpc>
                <a:spcPts val="1960"/>
              </a:lnSpc>
              <a:buNone/>
            </a:pPr>
            <a:endParaRPr lang="en-US" sz="1225" dirty="0"/>
          </a:p>
        </p:txBody>
      </p:sp>
      <p:sp>
        <p:nvSpPr>
          <p:cNvPr id="25" name="Text 21"/>
          <p:cNvSpPr/>
          <p:nvPr/>
        </p:nvSpPr>
        <p:spPr>
          <a:xfrm>
            <a:off x="4958596" y="7575947"/>
            <a:ext cx="6050637" cy="994886"/>
          </a:xfrm>
          <a:prstGeom prst="rect">
            <a:avLst/>
          </a:prstGeom>
          <a:noFill/>
          <a:ln/>
        </p:spPr>
        <p:txBody>
          <a:bodyPr wrap="square" rtlCol="0" anchor="t"/>
          <a:lstStyle/>
          <a:p>
            <a:pPr marL="342900" indent="-342900" algn="l">
              <a:lnSpc>
                <a:spcPts val="1960"/>
              </a:lnSpc>
              <a:buSzPct val="100000"/>
              <a:buChar char="•"/>
            </a:pPr>
            <a:r>
              <a:rPr lang="en-US" sz="1225" b="1" dirty="0">
                <a:solidFill>
                  <a:srgbClr val="272525"/>
                </a:solidFill>
                <a:latin typeface="Eudoxus Sans" pitchFamily="34" charset="0"/>
                <a:ea typeface="Eudoxus Sans" pitchFamily="34" charset="-122"/>
                <a:cs typeface="Eudoxus Sans" pitchFamily="34" charset="-120"/>
              </a:rPr>
              <a:t>In summary, 𝑑𝑗 is a vector with t dimensions representing document j. Each dimension corresponds to a unique word in the document and is assigned a weight based on its frequency in both the document and the entire corpus of documents.</a:t>
            </a:r>
            <a:endParaRPr lang="en-US" sz="1225" dirty="0"/>
          </a:p>
        </p:txBody>
      </p:sp>
      <p:pic>
        <p:nvPicPr>
          <p:cNvPr id="2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3619143" y="428863"/>
            <a:ext cx="5299829" cy="1219319"/>
          </a:xfrm>
          <a:prstGeom prst="rect">
            <a:avLst/>
          </a:prstGeom>
        </p:spPr>
      </p:pic>
      <p:sp>
        <p:nvSpPr>
          <p:cNvPr id="5" name="Text 1"/>
          <p:cNvSpPr/>
          <p:nvPr/>
        </p:nvSpPr>
        <p:spPr>
          <a:xfrm>
            <a:off x="3619143" y="1823204"/>
            <a:ext cx="7392114" cy="995839"/>
          </a:xfrm>
          <a:prstGeom prst="rect">
            <a:avLst/>
          </a:prstGeom>
          <a:noFill/>
          <a:ln/>
        </p:spPr>
        <p:txBody>
          <a:bodyPr wrap="square" rtlCol="0" anchor="t"/>
          <a:lstStyle/>
          <a:p>
            <a:pPr marL="0" indent="0">
              <a:lnSpc>
                <a:spcPts val="1961"/>
              </a:lnSpc>
              <a:buNone/>
            </a:pPr>
            <a:r>
              <a:rPr lang="en-US" sz="1225" b="1" dirty="0">
                <a:solidFill>
                  <a:srgbClr val="272525"/>
                </a:solidFill>
                <a:latin typeface="Eudoxus Sans" pitchFamily="34" charset="0"/>
                <a:ea typeface="Eudoxus Sans" pitchFamily="34" charset="-122"/>
                <a:cs typeface="Eudoxus Sans" pitchFamily="34" charset="-120"/>
              </a:rPr>
              <a:t>In text classification, it is important to choose an appropriate “term weighting scheme” to improve performance. </a:t>
            </a:r>
            <a:r>
              <a:rPr lang="en-US" sz="1225" b="1" u="sng" dirty="0">
                <a:solidFill>
                  <a:srgbClr val="007EBD"/>
                </a:solidFill>
                <a:latin typeface="Eudoxus Sans" pitchFamily="34" charset="0"/>
                <a:ea typeface="Eudoxus Sans" pitchFamily="34" charset="-122"/>
                <a:cs typeface="Eudoxus Sans" pitchFamily="34" charset="-120"/>
                <a:hlinkClick r:id="rId5">
                  <a:extLst>
                    <a:ext uri="{A12FA001-AC4F-418D-AE19-62706E023703}">
                      <ahyp:hlinkClr xmlns:ahyp="http://schemas.microsoft.com/office/drawing/2018/hyperlinkcolor" val="tx"/>
                    </a:ext>
                  </a:extLst>
                </a:hlinkClick>
              </a:rPr>
              <a:t>Some of the most common term weighting schemes include the Boolean model, Term Frequency (TF), Inverse Document Frequency (IDF), and TF-IDF 1</a:t>
            </a:r>
            <a:r>
              <a:rPr lang="en-US" sz="1225" b="1" dirty="0">
                <a:solidFill>
                  <a:srgbClr val="272525"/>
                </a:solidFill>
                <a:latin typeface="Eudoxus Sans" pitchFamily="34" charset="0"/>
                <a:ea typeface="Eudoxus Sans" pitchFamily="34" charset="-122"/>
                <a:cs typeface="Eudoxus Sans" pitchFamily="34" charset="-120"/>
              </a:rPr>
              <a:t>. In this research, the TF-IDF term weighting scheme is used. It can be calculated using the following formula:</a:t>
            </a:r>
            <a:endParaRPr lang="en-US" sz="1225" dirty="0"/>
          </a:p>
        </p:txBody>
      </p:sp>
      <p:pic>
        <p:nvPicPr>
          <p:cNvPr id="6" name="Image 2" descr="preencoded.png"/>
          <p:cNvPicPr>
            <a:picLocks noChangeAspect="1"/>
          </p:cNvPicPr>
          <p:nvPr/>
        </p:nvPicPr>
        <p:blipFill>
          <a:blip r:embed="rId6"/>
          <a:stretch>
            <a:fillRect/>
          </a:stretch>
        </p:blipFill>
        <p:spPr>
          <a:xfrm>
            <a:off x="3619143" y="2994065"/>
            <a:ext cx="3428643" cy="4382691"/>
          </a:xfrm>
          <a:prstGeom prst="rect">
            <a:avLst/>
          </a:prstGeom>
        </p:spPr>
      </p:pic>
      <p:sp>
        <p:nvSpPr>
          <p:cNvPr id="7" name="Text 2"/>
          <p:cNvSpPr/>
          <p:nvPr/>
        </p:nvSpPr>
        <p:spPr>
          <a:xfrm>
            <a:off x="3619143" y="7551777"/>
            <a:ext cx="7392114" cy="248960"/>
          </a:xfrm>
          <a:prstGeom prst="rect">
            <a:avLst/>
          </a:prstGeom>
          <a:noFill/>
          <a:ln/>
        </p:spPr>
        <p:txBody>
          <a:bodyPr wrap="none" rtlCol="0" anchor="t"/>
          <a:lstStyle/>
          <a:p>
            <a:pPr marL="0" indent="0">
              <a:lnSpc>
                <a:spcPts val="1961"/>
              </a:lnSpc>
              <a:buNone/>
            </a:pPr>
            <a:endParaRPr lang="en-US" sz="1225" dirty="0"/>
          </a:p>
        </p:txBody>
      </p:sp>
      <p:pic>
        <p:nvPicPr>
          <p:cNvPr id="8" name="Image 3"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20944046"/>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7388066" cy="972026"/>
          </a:xfrm>
          <a:prstGeom prst="rect">
            <a:avLst/>
          </a:prstGeom>
          <a:noFill/>
          <a:ln/>
        </p:spPr>
        <p:txBody>
          <a:bodyPr wrap="squar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Introduction to Arabic Cyberbullying Detection</a:t>
            </a:r>
            <a:endParaRPr lang="en-US" sz="3062" dirty="0"/>
          </a:p>
        </p:txBody>
      </p:sp>
      <p:sp>
        <p:nvSpPr>
          <p:cNvPr id="6" name="Shape 2"/>
          <p:cNvSpPr/>
          <p:nvPr/>
        </p:nvSpPr>
        <p:spPr>
          <a:xfrm>
            <a:off x="3838932" y="3577114"/>
            <a:ext cx="31075" cy="16939260"/>
          </a:xfrm>
          <a:prstGeom prst="roundRect">
            <a:avLst>
              <a:gd name="adj" fmla="val 225238"/>
            </a:avLst>
          </a:prstGeom>
          <a:solidFill>
            <a:srgbClr val="99DDFF"/>
          </a:solidFill>
          <a:ln/>
        </p:spPr>
        <p:txBody>
          <a:bodyPr/>
          <a:lstStyle/>
          <a:p>
            <a:endParaRPr lang="en-GB"/>
          </a:p>
        </p:txBody>
      </p:sp>
      <p:sp>
        <p:nvSpPr>
          <p:cNvPr id="7" name="Shape 3"/>
          <p:cNvSpPr/>
          <p:nvPr/>
        </p:nvSpPr>
        <p:spPr>
          <a:xfrm>
            <a:off x="4029373" y="3857923"/>
            <a:ext cx="544354" cy="31075"/>
          </a:xfrm>
          <a:prstGeom prst="roundRect">
            <a:avLst>
              <a:gd name="adj" fmla="val 225238"/>
            </a:avLst>
          </a:prstGeom>
          <a:solidFill>
            <a:srgbClr val="99DDFF"/>
          </a:solidFill>
          <a:ln/>
        </p:spPr>
        <p:txBody>
          <a:bodyPr/>
          <a:lstStyle/>
          <a:p>
            <a:endParaRPr lang="en-GB"/>
          </a:p>
        </p:txBody>
      </p:sp>
      <p:sp>
        <p:nvSpPr>
          <p:cNvPr id="8" name="Shape 4"/>
          <p:cNvSpPr/>
          <p:nvPr/>
        </p:nvSpPr>
        <p:spPr>
          <a:xfrm>
            <a:off x="3679448" y="3698557"/>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9" name="Text 5"/>
          <p:cNvSpPr/>
          <p:nvPr/>
        </p:nvSpPr>
        <p:spPr>
          <a:xfrm>
            <a:off x="3808631" y="3727609"/>
            <a:ext cx="914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10" name="Text 6"/>
          <p:cNvSpPr/>
          <p:nvPr/>
        </p:nvSpPr>
        <p:spPr>
          <a:xfrm>
            <a:off x="4709874" y="3732609"/>
            <a:ext cx="228600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The Internet Revolution</a:t>
            </a:r>
            <a:endParaRPr lang="en-US" sz="1531" dirty="0"/>
          </a:p>
        </p:txBody>
      </p:sp>
      <p:sp>
        <p:nvSpPr>
          <p:cNvPr id="11" name="Text 7"/>
          <p:cNvSpPr/>
          <p:nvPr/>
        </p:nvSpPr>
        <p:spPr>
          <a:xfrm>
            <a:off x="4709874" y="4068842"/>
            <a:ext cx="6299359" cy="746165"/>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The Internet has revolutionized the lifestyle; a distance of thousands of kilometers is now just a number; a person can remain in contact with another person with the help of the Internet.</a:t>
            </a:r>
            <a:endParaRPr lang="en-US" sz="1225" dirty="0"/>
          </a:p>
        </p:txBody>
      </p:sp>
      <p:sp>
        <p:nvSpPr>
          <p:cNvPr id="12" name="Shape 8"/>
          <p:cNvSpPr/>
          <p:nvPr/>
        </p:nvSpPr>
        <p:spPr>
          <a:xfrm>
            <a:off x="4029373" y="5406807"/>
            <a:ext cx="544354" cy="31075"/>
          </a:xfrm>
          <a:prstGeom prst="roundRect">
            <a:avLst>
              <a:gd name="adj" fmla="val 225238"/>
            </a:avLst>
          </a:prstGeom>
          <a:solidFill>
            <a:srgbClr val="99DDFF"/>
          </a:solidFill>
          <a:ln/>
        </p:spPr>
        <p:txBody>
          <a:bodyPr/>
          <a:lstStyle/>
          <a:p>
            <a:endParaRPr lang="en-GB"/>
          </a:p>
        </p:txBody>
      </p:sp>
      <p:sp>
        <p:nvSpPr>
          <p:cNvPr id="13" name="Shape 9"/>
          <p:cNvSpPr/>
          <p:nvPr/>
        </p:nvSpPr>
        <p:spPr>
          <a:xfrm>
            <a:off x="3679448" y="5247442"/>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4" name="Text 10"/>
          <p:cNvSpPr/>
          <p:nvPr/>
        </p:nvSpPr>
        <p:spPr>
          <a:xfrm>
            <a:off x="3785771" y="5276493"/>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5" name="Text 11"/>
          <p:cNvSpPr/>
          <p:nvPr/>
        </p:nvSpPr>
        <p:spPr>
          <a:xfrm>
            <a:off x="4709874" y="5281493"/>
            <a:ext cx="176784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Social Media Boom</a:t>
            </a:r>
            <a:endParaRPr lang="en-US" sz="1531" dirty="0"/>
          </a:p>
        </p:txBody>
      </p:sp>
      <p:sp>
        <p:nvSpPr>
          <p:cNvPr id="16" name="Text 12"/>
          <p:cNvSpPr/>
          <p:nvPr/>
        </p:nvSpPr>
        <p:spPr>
          <a:xfrm>
            <a:off x="4709874" y="5617726"/>
            <a:ext cx="629935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Social media platforms like Instagram, Twitter, and Facebook have given a great boom to the Internet; people can share their opinions on various topics.</a:t>
            </a:r>
            <a:endParaRPr lang="en-US" sz="1225" dirty="0"/>
          </a:p>
        </p:txBody>
      </p:sp>
      <p:sp>
        <p:nvSpPr>
          <p:cNvPr id="17" name="Shape 13"/>
          <p:cNvSpPr/>
          <p:nvPr/>
        </p:nvSpPr>
        <p:spPr>
          <a:xfrm>
            <a:off x="4029373" y="6806505"/>
            <a:ext cx="544354" cy="31075"/>
          </a:xfrm>
          <a:prstGeom prst="roundRect">
            <a:avLst>
              <a:gd name="adj" fmla="val 225238"/>
            </a:avLst>
          </a:prstGeom>
          <a:solidFill>
            <a:srgbClr val="99DDFF"/>
          </a:solidFill>
          <a:ln/>
        </p:spPr>
        <p:txBody>
          <a:bodyPr/>
          <a:lstStyle/>
          <a:p>
            <a:endParaRPr lang="en-GB"/>
          </a:p>
        </p:txBody>
      </p:sp>
      <p:sp>
        <p:nvSpPr>
          <p:cNvPr id="18" name="Shape 14"/>
          <p:cNvSpPr/>
          <p:nvPr/>
        </p:nvSpPr>
        <p:spPr>
          <a:xfrm>
            <a:off x="3679448" y="6647140"/>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9" name="Text 15"/>
          <p:cNvSpPr/>
          <p:nvPr/>
        </p:nvSpPr>
        <p:spPr>
          <a:xfrm>
            <a:off x="3785771" y="6676192"/>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20" name="Text 16"/>
          <p:cNvSpPr/>
          <p:nvPr/>
        </p:nvSpPr>
        <p:spPr>
          <a:xfrm>
            <a:off x="4709874" y="6681192"/>
            <a:ext cx="1555313"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Risks Involved</a:t>
            </a:r>
            <a:endParaRPr lang="en-US" sz="1531" dirty="0"/>
          </a:p>
        </p:txBody>
      </p:sp>
      <p:sp>
        <p:nvSpPr>
          <p:cNvPr id="21" name="Text 17"/>
          <p:cNvSpPr/>
          <p:nvPr/>
        </p:nvSpPr>
        <p:spPr>
          <a:xfrm>
            <a:off x="4709874" y="7017425"/>
            <a:ext cx="629935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There are risks involved in sharing opinions on social media, including the risk of CyberBullying.</a:t>
            </a:r>
            <a:endParaRPr lang="en-US" sz="1225" dirty="0"/>
          </a:p>
        </p:txBody>
      </p:sp>
      <p:sp>
        <p:nvSpPr>
          <p:cNvPr id="22" name="Shape 18"/>
          <p:cNvSpPr/>
          <p:nvPr/>
        </p:nvSpPr>
        <p:spPr>
          <a:xfrm>
            <a:off x="4029373" y="8206204"/>
            <a:ext cx="544354" cy="31075"/>
          </a:xfrm>
          <a:prstGeom prst="roundRect">
            <a:avLst>
              <a:gd name="adj" fmla="val 225238"/>
            </a:avLst>
          </a:prstGeom>
          <a:solidFill>
            <a:srgbClr val="99DDFF"/>
          </a:solidFill>
          <a:ln/>
        </p:spPr>
        <p:txBody>
          <a:bodyPr/>
          <a:lstStyle/>
          <a:p>
            <a:endParaRPr lang="en-GB"/>
          </a:p>
        </p:txBody>
      </p:sp>
      <p:sp>
        <p:nvSpPr>
          <p:cNvPr id="23" name="Shape 19"/>
          <p:cNvSpPr/>
          <p:nvPr/>
        </p:nvSpPr>
        <p:spPr>
          <a:xfrm>
            <a:off x="3679448" y="8046839"/>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24" name="Text 20"/>
          <p:cNvSpPr/>
          <p:nvPr/>
        </p:nvSpPr>
        <p:spPr>
          <a:xfrm>
            <a:off x="3781961" y="8075890"/>
            <a:ext cx="14478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4</a:t>
            </a:r>
            <a:endParaRPr lang="en-US" sz="1837" dirty="0"/>
          </a:p>
        </p:txBody>
      </p:sp>
      <p:sp>
        <p:nvSpPr>
          <p:cNvPr id="25" name="Text 21"/>
          <p:cNvSpPr/>
          <p:nvPr/>
        </p:nvSpPr>
        <p:spPr>
          <a:xfrm>
            <a:off x="4709874" y="8080891"/>
            <a:ext cx="1555313"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Fame or Fired</a:t>
            </a:r>
            <a:endParaRPr lang="en-US" sz="1531" dirty="0"/>
          </a:p>
        </p:txBody>
      </p:sp>
      <p:sp>
        <p:nvSpPr>
          <p:cNvPr id="26" name="Text 22"/>
          <p:cNvSpPr/>
          <p:nvPr/>
        </p:nvSpPr>
        <p:spPr>
          <a:xfrm>
            <a:off x="4709874" y="8417123"/>
            <a:ext cx="629935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Tweets can have a significant impact, as they can either make you famous or get you fired.</a:t>
            </a:r>
            <a:endParaRPr lang="en-US" sz="1225" dirty="0"/>
          </a:p>
        </p:txBody>
      </p:sp>
      <p:sp>
        <p:nvSpPr>
          <p:cNvPr id="27" name="Shape 23"/>
          <p:cNvSpPr/>
          <p:nvPr/>
        </p:nvSpPr>
        <p:spPr>
          <a:xfrm>
            <a:off x="4029373" y="9605903"/>
            <a:ext cx="544354" cy="31075"/>
          </a:xfrm>
          <a:prstGeom prst="roundRect">
            <a:avLst>
              <a:gd name="adj" fmla="val 225238"/>
            </a:avLst>
          </a:prstGeom>
          <a:solidFill>
            <a:srgbClr val="99DDFF"/>
          </a:solidFill>
          <a:ln/>
        </p:spPr>
        <p:txBody>
          <a:bodyPr/>
          <a:lstStyle/>
          <a:p>
            <a:endParaRPr lang="en-GB"/>
          </a:p>
        </p:txBody>
      </p:sp>
      <p:sp>
        <p:nvSpPr>
          <p:cNvPr id="28" name="Shape 24"/>
          <p:cNvSpPr/>
          <p:nvPr/>
        </p:nvSpPr>
        <p:spPr>
          <a:xfrm>
            <a:off x="3679448" y="9446538"/>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29" name="Text 25"/>
          <p:cNvSpPr/>
          <p:nvPr/>
        </p:nvSpPr>
        <p:spPr>
          <a:xfrm>
            <a:off x="3789581" y="9475589"/>
            <a:ext cx="1295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5</a:t>
            </a:r>
            <a:endParaRPr lang="en-US" sz="1837" dirty="0"/>
          </a:p>
        </p:txBody>
      </p:sp>
      <p:sp>
        <p:nvSpPr>
          <p:cNvPr id="30" name="Text 26"/>
          <p:cNvSpPr/>
          <p:nvPr/>
        </p:nvSpPr>
        <p:spPr>
          <a:xfrm>
            <a:off x="4709874" y="9480590"/>
            <a:ext cx="285750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The Problem of CyberBullying</a:t>
            </a:r>
            <a:endParaRPr lang="en-US" sz="1531" dirty="0"/>
          </a:p>
        </p:txBody>
      </p:sp>
      <p:sp>
        <p:nvSpPr>
          <p:cNvPr id="31" name="Text 27"/>
          <p:cNvSpPr/>
          <p:nvPr/>
        </p:nvSpPr>
        <p:spPr>
          <a:xfrm>
            <a:off x="4709874" y="9816822"/>
            <a:ext cx="629935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CyberBullying refers to bullying a person using the Internet and technology. It is a modern problem that needs to be addressed.</a:t>
            </a:r>
            <a:endParaRPr lang="en-US" sz="1225" dirty="0"/>
          </a:p>
        </p:txBody>
      </p:sp>
      <p:sp>
        <p:nvSpPr>
          <p:cNvPr id="32" name="Shape 28"/>
          <p:cNvSpPr/>
          <p:nvPr/>
        </p:nvSpPr>
        <p:spPr>
          <a:xfrm>
            <a:off x="4029373" y="11005602"/>
            <a:ext cx="544354" cy="31075"/>
          </a:xfrm>
          <a:prstGeom prst="roundRect">
            <a:avLst>
              <a:gd name="adj" fmla="val 225238"/>
            </a:avLst>
          </a:prstGeom>
          <a:solidFill>
            <a:srgbClr val="99DDFF"/>
          </a:solidFill>
          <a:ln/>
        </p:spPr>
        <p:txBody>
          <a:bodyPr/>
          <a:lstStyle/>
          <a:p>
            <a:endParaRPr lang="en-GB"/>
          </a:p>
        </p:txBody>
      </p:sp>
      <p:sp>
        <p:nvSpPr>
          <p:cNvPr id="33" name="Shape 29"/>
          <p:cNvSpPr/>
          <p:nvPr/>
        </p:nvSpPr>
        <p:spPr>
          <a:xfrm>
            <a:off x="3679448" y="10846237"/>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34" name="Text 30"/>
          <p:cNvSpPr/>
          <p:nvPr/>
        </p:nvSpPr>
        <p:spPr>
          <a:xfrm>
            <a:off x="3781961" y="10875288"/>
            <a:ext cx="14478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6</a:t>
            </a:r>
            <a:endParaRPr lang="en-US" sz="1837" dirty="0"/>
          </a:p>
        </p:txBody>
      </p:sp>
      <p:sp>
        <p:nvSpPr>
          <p:cNvPr id="35" name="Text 31"/>
          <p:cNvSpPr/>
          <p:nvPr/>
        </p:nvSpPr>
        <p:spPr>
          <a:xfrm>
            <a:off x="4709874" y="10880288"/>
            <a:ext cx="304800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Solution with Machine Learning</a:t>
            </a:r>
            <a:endParaRPr lang="en-US" sz="1531" dirty="0"/>
          </a:p>
        </p:txBody>
      </p:sp>
      <p:sp>
        <p:nvSpPr>
          <p:cNvPr id="36" name="Text 32"/>
          <p:cNvSpPr/>
          <p:nvPr/>
        </p:nvSpPr>
        <p:spPr>
          <a:xfrm>
            <a:off x="4709874" y="11216521"/>
            <a:ext cx="6299359" cy="746165"/>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Using Machine Learning techniques, such as "simulated annealing," can be effective in detecting CyberBullying tweets by analyzing and classifying text into sentiment classes.</a:t>
            </a:r>
            <a:endParaRPr lang="en-US" sz="1225" dirty="0"/>
          </a:p>
        </p:txBody>
      </p:sp>
      <p:sp>
        <p:nvSpPr>
          <p:cNvPr id="37" name="Shape 33"/>
          <p:cNvSpPr/>
          <p:nvPr/>
        </p:nvSpPr>
        <p:spPr>
          <a:xfrm>
            <a:off x="4029373" y="12554486"/>
            <a:ext cx="544354" cy="31075"/>
          </a:xfrm>
          <a:prstGeom prst="roundRect">
            <a:avLst>
              <a:gd name="adj" fmla="val 225238"/>
            </a:avLst>
          </a:prstGeom>
          <a:solidFill>
            <a:srgbClr val="99DDFF"/>
          </a:solidFill>
          <a:ln/>
        </p:spPr>
        <p:txBody>
          <a:bodyPr/>
          <a:lstStyle/>
          <a:p>
            <a:endParaRPr lang="en-GB"/>
          </a:p>
        </p:txBody>
      </p:sp>
      <p:sp>
        <p:nvSpPr>
          <p:cNvPr id="38" name="Shape 34"/>
          <p:cNvSpPr/>
          <p:nvPr/>
        </p:nvSpPr>
        <p:spPr>
          <a:xfrm>
            <a:off x="3679448" y="12395121"/>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39" name="Text 35"/>
          <p:cNvSpPr/>
          <p:nvPr/>
        </p:nvSpPr>
        <p:spPr>
          <a:xfrm>
            <a:off x="3789581" y="12424172"/>
            <a:ext cx="1295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7</a:t>
            </a:r>
            <a:endParaRPr lang="en-US" sz="1837" dirty="0"/>
          </a:p>
        </p:txBody>
      </p:sp>
      <p:sp>
        <p:nvSpPr>
          <p:cNvPr id="40" name="Text 36"/>
          <p:cNvSpPr/>
          <p:nvPr/>
        </p:nvSpPr>
        <p:spPr>
          <a:xfrm>
            <a:off x="4709874" y="12429173"/>
            <a:ext cx="379476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Challenges with Non-English Languages</a:t>
            </a:r>
            <a:endParaRPr lang="en-US" sz="1531" dirty="0"/>
          </a:p>
        </p:txBody>
      </p:sp>
      <p:sp>
        <p:nvSpPr>
          <p:cNvPr id="41" name="Text 37"/>
          <p:cNvSpPr/>
          <p:nvPr/>
        </p:nvSpPr>
        <p:spPr>
          <a:xfrm>
            <a:off x="4709874" y="12765405"/>
            <a:ext cx="629935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Detecting CyberBullying in languages other than English, such as Arabic, poses additional challenges.</a:t>
            </a:r>
            <a:endParaRPr lang="en-US" sz="1225" dirty="0"/>
          </a:p>
        </p:txBody>
      </p:sp>
      <p:sp>
        <p:nvSpPr>
          <p:cNvPr id="42" name="Shape 38"/>
          <p:cNvSpPr/>
          <p:nvPr/>
        </p:nvSpPr>
        <p:spPr>
          <a:xfrm>
            <a:off x="4029373" y="13954185"/>
            <a:ext cx="544354" cy="31075"/>
          </a:xfrm>
          <a:prstGeom prst="roundRect">
            <a:avLst>
              <a:gd name="adj" fmla="val 225238"/>
            </a:avLst>
          </a:prstGeom>
          <a:solidFill>
            <a:srgbClr val="99DDFF"/>
          </a:solidFill>
          <a:ln/>
        </p:spPr>
        <p:txBody>
          <a:bodyPr/>
          <a:lstStyle/>
          <a:p>
            <a:endParaRPr lang="en-GB"/>
          </a:p>
        </p:txBody>
      </p:sp>
      <p:sp>
        <p:nvSpPr>
          <p:cNvPr id="43" name="Shape 39"/>
          <p:cNvSpPr/>
          <p:nvPr/>
        </p:nvSpPr>
        <p:spPr>
          <a:xfrm>
            <a:off x="3679448" y="13794819"/>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44" name="Text 40"/>
          <p:cNvSpPr/>
          <p:nvPr/>
        </p:nvSpPr>
        <p:spPr>
          <a:xfrm>
            <a:off x="3778151" y="13823871"/>
            <a:ext cx="15240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8</a:t>
            </a:r>
            <a:endParaRPr lang="en-US" sz="1837" dirty="0"/>
          </a:p>
        </p:txBody>
      </p:sp>
      <p:sp>
        <p:nvSpPr>
          <p:cNvPr id="45" name="Text 41"/>
          <p:cNvSpPr/>
          <p:nvPr/>
        </p:nvSpPr>
        <p:spPr>
          <a:xfrm>
            <a:off x="4709874" y="13828871"/>
            <a:ext cx="302514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Sentiment Analysis Experiment</a:t>
            </a:r>
            <a:endParaRPr lang="en-US" sz="1531" dirty="0"/>
          </a:p>
        </p:txBody>
      </p:sp>
      <p:sp>
        <p:nvSpPr>
          <p:cNvPr id="46" name="Text 42"/>
          <p:cNvSpPr/>
          <p:nvPr/>
        </p:nvSpPr>
        <p:spPr>
          <a:xfrm>
            <a:off x="4709874" y="14165104"/>
            <a:ext cx="629935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Several experiments are conducted to detect CyberBullying in Arabic tweets using Sentiment Analysis (SA) algorithms and Machine Learning techniques.</a:t>
            </a:r>
            <a:endParaRPr lang="en-US" sz="1225" dirty="0"/>
          </a:p>
        </p:txBody>
      </p:sp>
      <p:sp>
        <p:nvSpPr>
          <p:cNvPr id="47" name="Shape 43"/>
          <p:cNvSpPr/>
          <p:nvPr/>
        </p:nvSpPr>
        <p:spPr>
          <a:xfrm>
            <a:off x="4029373" y="15353883"/>
            <a:ext cx="544354" cy="31075"/>
          </a:xfrm>
          <a:prstGeom prst="roundRect">
            <a:avLst>
              <a:gd name="adj" fmla="val 225238"/>
            </a:avLst>
          </a:prstGeom>
          <a:solidFill>
            <a:srgbClr val="99DDFF"/>
          </a:solidFill>
          <a:ln/>
        </p:spPr>
        <p:txBody>
          <a:bodyPr/>
          <a:lstStyle/>
          <a:p>
            <a:endParaRPr lang="en-GB"/>
          </a:p>
        </p:txBody>
      </p:sp>
      <p:sp>
        <p:nvSpPr>
          <p:cNvPr id="48" name="Shape 44"/>
          <p:cNvSpPr/>
          <p:nvPr/>
        </p:nvSpPr>
        <p:spPr>
          <a:xfrm>
            <a:off x="3679448" y="15194518"/>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49" name="Text 45"/>
          <p:cNvSpPr/>
          <p:nvPr/>
        </p:nvSpPr>
        <p:spPr>
          <a:xfrm>
            <a:off x="3781961" y="15223569"/>
            <a:ext cx="14478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9</a:t>
            </a:r>
            <a:endParaRPr lang="en-US" sz="1837" dirty="0"/>
          </a:p>
        </p:txBody>
      </p:sp>
      <p:sp>
        <p:nvSpPr>
          <p:cNvPr id="50" name="Text 46"/>
          <p:cNvSpPr/>
          <p:nvPr/>
        </p:nvSpPr>
        <p:spPr>
          <a:xfrm>
            <a:off x="4709874" y="15228570"/>
            <a:ext cx="297942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Complexity of Arabic Language</a:t>
            </a:r>
            <a:endParaRPr lang="en-US" sz="1531" dirty="0"/>
          </a:p>
        </p:txBody>
      </p:sp>
      <p:sp>
        <p:nvSpPr>
          <p:cNvPr id="51" name="Text 47"/>
          <p:cNvSpPr/>
          <p:nvPr/>
        </p:nvSpPr>
        <p:spPr>
          <a:xfrm>
            <a:off x="4709874" y="15564803"/>
            <a:ext cx="629935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The complexity of Arabic morphology and diverse dialects pose challenges in applying the SA algorithm approach.</a:t>
            </a:r>
            <a:endParaRPr lang="en-US" sz="1225" dirty="0"/>
          </a:p>
        </p:txBody>
      </p:sp>
      <p:sp>
        <p:nvSpPr>
          <p:cNvPr id="52" name="Shape 48"/>
          <p:cNvSpPr/>
          <p:nvPr/>
        </p:nvSpPr>
        <p:spPr>
          <a:xfrm>
            <a:off x="4029373" y="16753582"/>
            <a:ext cx="544354" cy="31075"/>
          </a:xfrm>
          <a:prstGeom prst="roundRect">
            <a:avLst>
              <a:gd name="adj" fmla="val 225238"/>
            </a:avLst>
          </a:prstGeom>
          <a:solidFill>
            <a:srgbClr val="99DDFF"/>
          </a:solidFill>
          <a:ln/>
        </p:spPr>
        <p:txBody>
          <a:bodyPr/>
          <a:lstStyle/>
          <a:p>
            <a:endParaRPr lang="en-GB"/>
          </a:p>
        </p:txBody>
      </p:sp>
      <p:sp>
        <p:nvSpPr>
          <p:cNvPr id="53" name="Shape 49"/>
          <p:cNvSpPr/>
          <p:nvPr/>
        </p:nvSpPr>
        <p:spPr>
          <a:xfrm>
            <a:off x="3679448" y="16594217"/>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54" name="Text 50"/>
          <p:cNvSpPr/>
          <p:nvPr/>
        </p:nvSpPr>
        <p:spPr>
          <a:xfrm>
            <a:off x="3724811" y="16623268"/>
            <a:ext cx="25908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10</a:t>
            </a:r>
            <a:endParaRPr lang="en-US" sz="1837" dirty="0"/>
          </a:p>
        </p:txBody>
      </p:sp>
      <p:sp>
        <p:nvSpPr>
          <p:cNvPr id="55" name="Text 51"/>
          <p:cNvSpPr/>
          <p:nvPr/>
        </p:nvSpPr>
        <p:spPr>
          <a:xfrm>
            <a:off x="4709874" y="16628269"/>
            <a:ext cx="313944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Utilizing Support Vector Machine</a:t>
            </a:r>
            <a:endParaRPr lang="en-US" sz="1531" dirty="0"/>
          </a:p>
        </p:txBody>
      </p:sp>
      <p:sp>
        <p:nvSpPr>
          <p:cNvPr id="56" name="Text 52"/>
          <p:cNvSpPr/>
          <p:nvPr/>
        </p:nvSpPr>
        <p:spPr>
          <a:xfrm>
            <a:off x="4709874" y="16964501"/>
            <a:ext cx="629935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Support Vector Machine (SVM) is used as a standard classifier for the SA algorithm approach in detecting CyberBullying in Arabic tweets.</a:t>
            </a:r>
            <a:endParaRPr lang="en-US" sz="1225" dirty="0"/>
          </a:p>
        </p:txBody>
      </p:sp>
      <p:sp>
        <p:nvSpPr>
          <p:cNvPr id="57" name="Shape 53"/>
          <p:cNvSpPr/>
          <p:nvPr/>
        </p:nvSpPr>
        <p:spPr>
          <a:xfrm>
            <a:off x="4029373" y="18153281"/>
            <a:ext cx="544354" cy="31075"/>
          </a:xfrm>
          <a:prstGeom prst="roundRect">
            <a:avLst>
              <a:gd name="adj" fmla="val 225238"/>
            </a:avLst>
          </a:prstGeom>
          <a:solidFill>
            <a:srgbClr val="99DDFF"/>
          </a:solidFill>
          <a:ln/>
        </p:spPr>
        <p:txBody>
          <a:bodyPr/>
          <a:lstStyle/>
          <a:p>
            <a:endParaRPr lang="en-GB"/>
          </a:p>
        </p:txBody>
      </p:sp>
      <p:sp>
        <p:nvSpPr>
          <p:cNvPr id="58" name="Shape 54"/>
          <p:cNvSpPr/>
          <p:nvPr/>
        </p:nvSpPr>
        <p:spPr>
          <a:xfrm>
            <a:off x="3679448" y="17993916"/>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59" name="Text 55"/>
          <p:cNvSpPr/>
          <p:nvPr/>
        </p:nvSpPr>
        <p:spPr>
          <a:xfrm>
            <a:off x="3762911" y="18022967"/>
            <a:ext cx="18288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11</a:t>
            </a:r>
            <a:endParaRPr lang="en-US" sz="1837" dirty="0"/>
          </a:p>
        </p:txBody>
      </p:sp>
      <p:sp>
        <p:nvSpPr>
          <p:cNvPr id="60" name="Text 56"/>
          <p:cNvSpPr/>
          <p:nvPr/>
        </p:nvSpPr>
        <p:spPr>
          <a:xfrm>
            <a:off x="4709874" y="18027968"/>
            <a:ext cx="323850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Data Mining and Experimentation</a:t>
            </a:r>
            <a:endParaRPr lang="en-US" sz="1531" dirty="0"/>
          </a:p>
        </p:txBody>
      </p:sp>
      <p:sp>
        <p:nvSpPr>
          <p:cNvPr id="61" name="Text 57"/>
          <p:cNvSpPr/>
          <p:nvPr/>
        </p:nvSpPr>
        <p:spPr>
          <a:xfrm>
            <a:off x="4709874" y="18364200"/>
            <a:ext cx="629935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The WEKA tool and Python are utilized for data mining and building models to experiment with the detection of CyberBullying in Arabic tweets.</a:t>
            </a:r>
            <a:endParaRPr lang="en-US" sz="1225" dirty="0"/>
          </a:p>
        </p:txBody>
      </p:sp>
      <p:sp>
        <p:nvSpPr>
          <p:cNvPr id="62" name="Shape 58"/>
          <p:cNvSpPr/>
          <p:nvPr/>
        </p:nvSpPr>
        <p:spPr>
          <a:xfrm>
            <a:off x="4029373" y="19552980"/>
            <a:ext cx="544354" cy="31075"/>
          </a:xfrm>
          <a:prstGeom prst="roundRect">
            <a:avLst>
              <a:gd name="adj" fmla="val 225238"/>
            </a:avLst>
          </a:prstGeom>
          <a:solidFill>
            <a:srgbClr val="99DDFF"/>
          </a:solidFill>
          <a:ln/>
        </p:spPr>
        <p:txBody>
          <a:bodyPr/>
          <a:lstStyle/>
          <a:p>
            <a:endParaRPr lang="en-GB"/>
          </a:p>
        </p:txBody>
      </p:sp>
      <p:sp>
        <p:nvSpPr>
          <p:cNvPr id="63" name="Shape 59"/>
          <p:cNvSpPr/>
          <p:nvPr/>
        </p:nvSpPr>
        <p:spPr>
          <a:xfrm>
            <a:off x="3679448" y="19393614"/>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64" name="Text 60"/>
          <p:cNvSpPr/>
          <p:nvPr/>
        </p:nvSpPr>
        <p:spPr>
          <a:xfrm>
            <a:off x="3740051" y="19422666"/>
            <a:ext cx="22860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12</a:t>
            </a:r>
            <a:endParaRPr lang="en-US" sz="1837" dirty="0"/>
          </a:p>
        </p:txBody>
      </p:sp>
      <p:sp>
        <p:nvSpPr>
          <p:cNvPr id="65" name="Text 61"/>
          <p:cNvSpPr/>
          <p:nvPr/>
        </p:nvSpPr>
        <p:spPr>
          <a:xfrm>
            <a:off x="4709874" y="19427666"/>
            <a:ext cx="1592580" cy="243007"/>
          </a:xfrm>
          <a:prstGeom prst="rect">
            <a:avLst/>
          </a:prstGeom>
          <a:noFill/>
          <a:ln/>
        </p:spPr>
        <p:txBody>
          <a:bodyPr wrap="none" rtlCol="0" anchor="t"/>
          <a:lstStyle/>
          <a:p>
            <a:pPr marL="0" indent="0" algn="l">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Data Acquisition</a:t>
            </a:r>
            <a:endParaRPr lang="en-US" sz="1531" dirty="0"/>
          </a:p>
        </p:txBody>
      </p:sp>
      <p:sp>
        <p:nvSpPr>
          <p:cNvPr id="66" name="Text 62"/>
          <p:cNvSpPr/>
          <p:nvPr/>
        </p:nvSpPr>
        <p:spPr>
          <a:xfrm>
            <a:off x="4709874" y="19763899"/>
            <a:ext cx="6299359" cy="497443"/>
          </a:xfrm>
          <a:prstGeom prst="rect">
            <a:avLst/>
          </a:prstGeom>
          <a:noFill/>
          <a:ln/>
        </p:spPr>
        <p:txBody>
          <a:bodyPr wrap="square" rtlCol="0" anchor="t"/>
          <a:lstStyle/>
          <a:p>
            <a:pPr marL="0" indent="0" algn="l">
              <a:lnSpc>
                <a:spcPts val="1960"/>
              </a:lnSpc>
              <a:buNone/>
            </a:pPr>
            <a:r>
              <a:rPr lang="en-US" sz="1225" b="1" dirty="0">
                <a:solidFill>
                  <a:srgbClr val="272525"/>
                </a:solidFill>
                <a:latin typeface="Eudoxus Sans" pitchFamily="34" charset="0"/>
                <a:ea typeface="Eudoxus Sans" pitchFamily="34" charset="-122"/>
                <a:cs typeface="Eudoxus Sans" pitchFamily="34" charset="-120"/>
              </a:rPr>
              <a:t>The dataset for the experiment is obtained from Twitter using the Application Programming Interface (API) and ArabiTools.</a:t>
            </a:r>
            <a:endParaRPr lang="en-US" sz="1225" dirty="0"/>
          </a:p>
        </p:txBody>
      </p:sp>
      <p:pic>
        <p:nvPicPr>
          <p:cNvPr id="6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427333"/>
            <a:ext cx="511302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Data Classification</a:t>
            </a:r>
            <a:endParaRPr lang="en-US" sz="4374" dirty="0"/>
          </a:p>
        </p:txBody>
      </p:sp>
      <p:pic>
        <p:nvPicPr>
          <p:cNvPr id="6" name="Image 2" descr="preencoded.png"/>
          <p:cNvPicPr>
            <a:picLocks noChangeAspect="1"/>
          </p:cNvPicPr>
          <p:nvPr/>
        </p:nvPicPr>
        <p:blipFill>
          <a:blip r:embed="rId5"/>
          <a:stretch>
            <a:fillRect/>
          </a:stretch>
        </p:blipFill>
        <p:spPr>
          <a:xfrm>
            <a:off x="860941" y="4547473"/>
            <a:ext cx="124897" cy="166568"/>
          </a:xfrm>
          <a:prstGeom prst="rect">
            <a:avLst/>
          </a:prstGeom>
        </p:spPr>
      </p:pic>
      <p:sp>
        <p:nvSpPr>
          <p:cNvPr id="7" name="Text 2"/>
          <p:cNvSpPr/>
          <p:nvPr/>
        </p:nvSpPr>
        <p:spPr>
          <a:xfrm>
            <a:off x="1166455" y="4454962"/>
            <a:ext cx="655320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We used "supervised learning algorithms" (SVM)</a:t>
            </a:r>
            <a:endParaRPr lang="en-US" sz="2187" dirty="0"/>
          </a:p>
        </p:txBody>
      </p:sp>
      <p:pic>
        <p:nvPicPr>
          <p:cNvPr id="8"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692593"/>
            <a:ext cx="532638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Preprocessing Using WEKA and Python</a:t>
            </a:r>
            <a:endParaRPr lang="en-US" sz="2187" dirty="0"/>
          </a:p>
        </p:txBody>
      </p:sp>
      <p:pic>
        <p:nvPicPr>
          <p:cNvPr id="6" name="Image 2" descr="preencoded.png"/>
          <p:cNvPicPr>
            <a:picLocks noChangeAspect="1"/>
          </p:cNvPicPr>
          <p:nvPr/>
        </p:nvPicPr>
        <p:blipFill>
          <a:blip r:embed="rId5"/>
          <a:stretch>
            <a:fillRect/>
          </a:stretch>
        </p:blipFill>
        <p:spPr>
          <a:xfrm>
            <a:off x="833199" y="2289691"/>
            <a:ext cx="5974675" cy="4247198"/>
          </a:xfrm>
          <a:prstGeom prst="rect">
            <a:avLst/>
          </a:prstGeom>
        </p:spPr>
      </p:pic>
      <p:pic>
        <p:nvPicPr>
          <p:cNvPr id="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60477"/>
            <a:ext cx="494538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Model Evaluation:</a:t>
            </a:r>
            <a:endParaRPr lang="en-US" sz="4374" dirty="0"/>
          </a:p>
        </p:txBody>
      </p:sp>
      <p:sp>
        <p:nvSpPr>
          <p:cNvPr id="6" name="Text 2"/>
          <p:cNvSpPr/>
          <p:nvPr/>
        </p:nvSpPr>
        <p:spPr>
          <a:xfrm>
            <a:off x="833199" y="1988106"/>
            <a:ext cx="2857500" cy="416481"/>
          </a:xfrm>
          <a:prstGeom prst="rect">
            <a:avLst/>
          </a:prstGeom>
          <a:noFill/>
          <a:ln/>
        </p:spPr>
        <p:txBody>
          <a:bodyPr wrap="none" rtlCol="0" anchor="t"/>
          <a:lstStyle/>
          <a:p>
            <a:pPr marL="0" indent="0">
              <a:lnSpc>
                <a:spcPts val="3281"/>
              </a:lnSpc>
              <a:buNone/>
            </a:pPr>
            <a:r>
              <a:rPr lang="en-US" sz="2624" b="1" dirty="0">
                <a:solidFill>
                  <a:srgbClr val="000000"/>
                </a:solidFill>
                <a:latin typeface="p22-mackinac-pro" pitchFamily="34" charset="0"/>
                <a:ea typeface="p22-mackinac-pro" pitchFamily="34" charset="-122"/>
                <a:cs typeface="p22-mackinac-pro" pitchFamily="34" charset="-120"/>
              </a:rPr>
              <a:t>Confusion Matrix</a:t>
            </a:r>
            <a:endParaRPr lang="en-US" sz="2624" dirty="0"/>
          </a:p>
        </p:txBody>
      </p:sp>
      <p:sp>
        <p:nvSpPr>
          <p:cNvPr id="7" name="Text 3"/>
          <p:cNvSpPr/>
          <p:nvPr/>
        </p:nvSpPr>
        <p:spPr>
          <a:xfrm>
            <a:off x="1188601" y="2737842"/>
            <a:ext cx="7122200" cy="1066205"/>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T</a:t>
            </a:r>
            <a:r>
              <a:rPr lang="en-US" sz="1750" b="1" dirty="0">
                <a:solidFill>
                  <a:srgbClr val="272525"/>
                </a:solidFill>
                <a:latin typeface="Eudoxus Sans" pitchFamily="34" charset="0"/>
                <a:ea typeface="Eudoxus Sans" pitchFamily="34" charset="-122"/>
                <a:cs typeface="Eudoxus Sans" pitchFamily="34" charset="-120"/>
              </a:rPr>
              <a:t>rue Positives (TP): These are the cases where the model correctly predicted the positive class (e.g., correctly identifying a person with a disease).</a:t>
            </a:r>
            <a:endParaRPr lang="en-US" sz="1750" dirty="0"/>
          </a:p>
        </p:txBody>
      </p:sp>
      <p:sp>
        <p:nvSpPr>
          <p:cNvPr id="8" name="Text 4"/>
          <p:cNvSpPr/>
          <p:nvPr/>
        </p:nvSpPr>
        <p:spPr>
          <a:xfrm>
            <a:off x="1188601" y="3892868"/>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True Negatives (TN): These are the cases where the model correctly predicted the negative class (e.g., correctly identifying a person without a disease).</a:t>
            </a:r>
            <a:endParaRPr lang="en-US" sz="1750" dirty="0"/>
          </a:p>
        </p:txBody>
      </p:sp>
      <p:sp>
        <p:nvSpPr>
          <p:cNvPr id="9" name="Text 5"/>
          <p:cNvSpPr/>
          <p:nvPr/>
        </p:nvSpPr>
        <p:spPr>
          <a:xfrm>
            <a:off x="1188601" y="5047893"/>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False Positives (FP): These are the cases where the model predicted the positive class incorrectly (e.g., classifying a healthy person as having a disease, also known as a Type I error).</a:t>
            </a:r>
            <a:endParaRPr lang="en-US" sz="1750" dirty="0"/>
          </a:p>
        </p:txBody>
      </p:sp>
      <p:sp>
        <p:nvSpPr>
          <p:cNvPr id="10" name="Text 6"/>
          <p:cNvSpPr/>
          <p:nvPr/>
        </p:nvSpPr>
        <p:spPr>
          <a:xfrm>
            <a:off x="1188601" y="6202918"/>
            <a:ext cx="7122200" cy="1066205"/>
          </a:xfrm>
          <a:prstGeom prst="rect">
            <a:avLst/>
          </a:prstGeom>
          <a:noFill/>
          <a:ln/>
        </p:spPr>
        <p:txBody>
          <a:bodyPr wrap="square" rtlCol="0" anchor="t"/>
          <a:lstStyle/>
          <a:p>
            <a:pPr marL="342900" indent="-342900" algn="l">
              <a:lnSpc>
                <a:spcPts val="2799"/>
              </a:lnSpc>
              <a:buSzPct val="100000"/>
              <a:buChar char="•"/>
            </a:pPr>
            <a:r>
              <a:rPr lang="en-US" sz="1750" b="1" dirty="0">
                <a:solidFill>
                  <a:srgbClr val="272525"/>
                </a:solidFill>
                <a:latin typeface="Eudoxus Sans" pitchFamily="34" charset="0"/>
                <a:ea typeface="Eudoxus Sans" pitchFamily="34" charset="-122"/>
                <a:cs typeface="Eudoxus Sans" pitchFamily="34" charset="-120"/>
              </a:rPr>
              <a:t>False Negatives (FN): These are the cases where the model predicted the negative class incorrectly (e.g., classifying a person with a disease as healthy, also known as a Type II error).</a:t>
            </a:r>
            <a:endParaRPr lang="en-US" sz="1750" dirty="0"/>
          </a:p>
        </p:txBody>
      </p:sp>
      <p:pic>
        <p:nvPicPr>
          <p:cNvPr id="11"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037993" y="933450"/>
            <a:ext cx="238506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Confusion Matrix</a:t>
            </a:r>
            <a:endParaRPr lang="en-US" sz="2187" dirty="0"/>
          </a:p>
        </p:txBody>
      </p:sp>
      <p:pic>
        <p:nvPicPr>
          <p:cNvPr id="5" name="Image 1" descr="preencoded.png"/>
          <p:cNvPicPr>
            <a:picLocks noChangeAspect="1"/>
          </p:cNvPicPr>
          <p:nvPr/>
        </p:nvPicPr>
        <p:blipFill>
          <a:blip r:embed="rId4"/>
          <a:stretch>
            <a:fillRect/>
          </a:stretch>
        </p:blipFill>
        <p:spPr>
          <a:xfrm>
            <a:off x="2037993" y="1724978"/>
            <a:ext cx="8418790" cy="5571173"/>
          </a:xfrm>
          <a:prstGeom prst="rect">
            <a:avLst/>
          </a:prstGeom>
        </p:spPr>
      </p:pic>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1787">
            <a:solidFill>
              <a:srgbClr val="FFFFFF">
                <a:alpha val="64000"/>
              </a:srgbClr>
            </a:solidFill>
            <a:prstDash val="solid"/>
          </a:ln>
        </p:spPr>
        <p:txBody>
          <a:bodyPr/>
          <a:lstStyle/>
          <a:p>
            <a:endParaRPr lang="en-GB"/>
          </a:p>
        </p:txBody>
      </p:sp>
      <p:sp>
        <p:nvSpPr>
          <p:cNvPr id="4" name="Text 1"/>
          <p:cNvSpPr/>
          <p:nvPr/>
        </p:nvSpPr>
        <p:spPr>
          <a:xfrm>
            <a:off x="2813328" y="672822"/>
            <a:ext cx="4061460" cy="592336"/>
          </a:xfrm>
          <a:prstGeom prst="rect">
            <a:avLst/>
          </a:prstGeom>
          <a:noFill/>
          <a:ln/>
        </p:spPr>
        <p:txBody>
          <a:bodyPr wrap="none" rtlCol="0" anchor="t"/>
          <a:lstStyle/>
          <a:p>
            <a:pPr marL="0" indent="0">
              <a:lnSpc>
                <a:spcPts val="4664"/>
              </a:lnSpc>
              <a:buNone/>
            </a:pPr>
            <a:r>
              <a:rPr lang="en-US" sz="3731" b="1" dirty="0">
                <a:solidFill>
                  <a:srgbClr val="000000"/>
                </a:solidFill>
                <a:latin typeface="p22-mackinac-pro" pitchFamily="34" charset="0"/>
                <a:ea typeface="p22-mackinac-pro" pitchFamily="34" charset="-122"/>
                <a:cs typeface="p22-mackinac-pro" pitchFamily="34" charset="-120"/>
              </a:rPr>
              <a:t>Confusion Matrix</a:t>
            </a:r>
            <a:endParaRPr lang="en-US" sz="3731" dirty="0"/>
          </a:p>
        </p:txBody>
      </p:sp>
      <p:sp>
        <p:nvSpPr>
          <p:cNvPr id="5" name="Text 2"/>
          <p:cNvSpPr/>
          <p:nvPr/>
        </p:nvSpPr>
        <p:spPr>
          <a:xfrm>
            <a:off x="3116461" y="1644253"/>
            <a:ext cx="8700611" cy="606504"/>
          </a:xfrm>
          <a:prstGeom prst="rect">
            <a:avLst/>
          </a:prstGeom>
          <a:noFill/>
          <a:ln/>
        </p:spPr>
        <p:txBody>
          <a:bodyPr wrap="square" rtlCol="0" anchor="t"/>
          <a:lstStyle/>
          <a:p>
            <a:pPr marL="342900" indent="-342900" algn="l">
              <a:lnSpc>
                <a:spcPts val="2388"/>
              </a:lnSpc>
              <a:buSzPct val="100000"/>
              <a:buChar char="•"/>
            </a:pPr>
            <a:r>
              <a:rPr lang="en-US" sz="1493" dirty="0">
                <a:solidFill>
                  <a:srgbClr val="272525"/>
                </a:solidFill>
                <a:latin typeface="Eudoxus Sans" pitchFamily="34" charset="0"/>
                <a:ea typeface="Eudoxus Sans" pitchFamily="34" charset="-122"/>
                <a:cs typeface="Eudoxus Sans" pitchFamily="34" charset="-120"/>
              </a:rPr>
              <a:t>A</a:t>
            </a:r>
            <a:r>
              <a:rPr lang="en-US" sz="1493" b="1" dirty="0">
                <a:solidFill>
                  <a:srgbClr val="272525"/>
                </a:solidFill>
                <a:latin typeface="Eudoxus Sans" pitchFamily="34" charset="0"/>
                <a:ea typeface="Eudoxus Sans" pitchFamily="34" charset="-122"/>
                <a:cs typeface="Eudoxus Sans" pitchFamily="34" charset="-120"/>
              </a:rPr>
              <a:t>ccuracy (A): It measures the overall correctness of the model's predictions and is calculated as:</a:t>
            </a:r>
            <a:endParaRPr lang="en-US" sz="1493" dirty="0"/>
          </a:p>
        </p:txBody>
      </p:sp>
      <p:sp>
        <p:nvSpPr>
          <p:cNvPr id="6" name="Text 3"/>
          <p:cNvSpPr/>
          <p:nvPr/>
        </p:nvSpPr>
        <p:spPr>
          <a:xfrm>
            <a:off x="3116461" y="2326481"/>
            <a:ext cx="8700611" cy="303252"/>
          </a:xfrm>
          <a:prstGeom prst="rect">
            <a:avLst/>
          </a:prstGeom>
          <a:noFill/>
          <a:ln/>
        </p:spPr>
        <p:txBody>
          <a:bodyPr wrap="none" rtlCol="0" anchor="t"/>
          <a:lstStyle/>
          <a:p>
            <a:pPr marL="342900" indent="-342900" algn="l">
              <a:lnSpc>
                <a:spcPts val="2388"/>
              </a:lnSpc>
              <a:buSzPct val="100000"/>
              <a:buChar char="•"/>
            </a:pPr>
            <a:r>
              <a:rPr lang="en-US" sz="1493" b="1" dirty="0">
                <a:solidFill>
                  <a:srgbClr val="272525"/>
                </a:solidFill>
                <a:latin typeface="Eudoxus Sans" pitchFamily="34" charset="0"/>
                <a:ea typeface="Eudoxus Sans" pitchFamily="34" charset="-122"/>
                <a:cs typeface="Eudoxus Sans" pitchFamily="34" charset="-120"/>
              </a:rPr>
              <a:t>A = (TP + TN) / (TP + TN + FP + FN)</a:t>
            </a:r>
            <a:endParaRPr lang="en-US" sz="1493" dirty="0"/>
          </a:p>
        </p:txBody>
      </p:sp>
      <p:sp>
        <p:nvSpPr>
          <p:cNvPr id="7" name="Text 4"/>
          <p:cNvSpPr/>
          <p:nvPr/>
        </p:nvSpPr>
        <p:spPr>
          <a:xfrm>
            <a:off x="3116461" y="2705457"/>
            <a:ext cx="8700611" cy="606504"/>
          </a:xfrm>
          <a:prstGeom prst="rect">
            <a:avLst/>
          </a:prstGeom>
          <a:noFill/>
          <a:ln/>
        </p:spPr>
        <p:txBody>
          <a:bodyPr wrap="square" rtlCol="0" anchor="t"/>
          <a:lstStyle/>
          <a:p>
            <a:pPr marL="342900" indent="-342900" algn="l">
              <a:lnSpc>
                <a:spcPts val="2388"/>
              </a:lnSpc>
              <a:buSzPct val="100000"/>
              <a:buChar char="•"/>
            </a:pPr>
            <a:r>
              <a:rPr lang="en-US" sz="1493" b="1" dirty="0">
                <a:solidFill>
                  <a:srgbClr val="272525"/>
                </a:solidFill>
                <a:latin typeface="Eudoxus Sans" pitchFamily="34" charset="0"/>
                <a:ea typeface="Eudoxus Sans" pitchFamily="34" charset="-122"/>
                <a:cs typeface="Eudoxus Sans" pitchFamily="34" charset="-120"/>
              </a:rPr>
              <a:t>Precision (P): It quantifies the model's ability to correctly predict the positive class and is calculated as:</a:t>
            </a:r>
            <a:endParaRPr lang="en-US" sz="1493" dirty="0"/>
          </a:p>
        </p:txBody>
      </p:sp>
      <p:sp>
        <p:nvSpPr>
          <p:cNvPr id="8" name="Text 5"/>
          <p:cNvSpPr/>
          <p:nvPr/>
        </p:nvSpPr>
        <p:spPr>
          <a:xfrm>
            <a:off x="3116461" y="3387685"/>
            <a:ext cx="8700611" cy="303252"/>
          </a:xfrm>
          <a:prstGeom prst="rect">
            <a:avLst/>
          </a:prstGeom>
          <a:noFill/>
          <a:ln/>
        </p:spPr>
        <p:txBody>
          <a:bodyPr wrap="none" rtlCol="0" anchor="t"/>
          <a:lstStyle/>
          <a:p>
            <a:pPr marL="342900" indent="-342900" algn="l">
              <a:lnSpc>
                <a:spcPts val="2388"/>
              </a:lnSpc>
              <a:buSzPct val="100000"/>
              <a:buChar char="•"/>
            </a:pPr>
            <a:r>
              <a:rPr lang="en-US" sz="1493" b="1" dirty="0">
                <a:solidFill>
                  <a:srgbClr val="272525"/>
                </a:solidFill>
                <a:latin typeface="Eudoxus Sans" pitchFamily="34" charset="0"/>
                <a:ea typeface="Eudoxus Sans" pitchFamily="34" charset="-122"/>
                <a:cs typeface="Eudoxus Sans" pitchFamily="34" charset="-120"/>
              </a:rPr>
              <a:t>P = TP / (TP + FP)</a:t>
            </a:r>
            <a:endParaRPr lang="en-US" sz="1493" dirty="0"/>
          </a:p>
        </p:txBody>
      </p:sp>
      <p:sp>
        <p:nvSpPr>
          <p:cNvPr id="9" name="Text 6"/>
          <p:cNvSpPr/>
          <p:nvPr/>
        </p:nvSpPr>
        <p:spPr>
          <a:xfrm>
            <a:off x="3116461" y="3766661"/>
            <a:ext cx="8700611" cy="606504"/>
          </a:xfrm>
          <a:prstGeom prst="rect">
            <a:avLst/>
          </a:prstGeom>
          <a:noFill/>
          <a:ln/>
        </p:spPr>
        <p:txBody>
          <a:bodyPr wrap="square" rtlCol="0" anchor="t"/>
          <a:lstStyle/>
          <a:p>
            <a:pPr marL="342900" indent="-342900" algn="l">
              <a:lnSpc>
                <a:spcPts val="2388"/>
              </a:lnSpc>
              <a:buSzPct val="100000"/>
              <a:buChar char="•"/>
            </a:pPr>
            <a:r>
              <a:rPr lang="en-US" sz="1493" b="1" dirty="0">
                <a:solidFill>
                  <a:srgbClr val="272525"/>
                </a:solidFill>
                <a:latin typeface="Eudoxus Sans" pitchFamily="34" charset="0"/>
                <a:ea typeface="Eudoxus Sans" pitchFamily="34" charset="-122"/>
                <a:cs typeface="Eudoxus Sans" pitchFamily="34" charset="-120"/>
              </a:rPr>
              <a:t>Precision focuses on the proportion of true positive predictions out of all positive predictions made by the model.</a:t>
            </a:r>
            <a:endParaRPr lang="en-US" sz="1493" dirty="0"/>
          </a:p>
        </p:txBody>
      </p:sp>
      <p:sp>
        <p:nvSpPr>
          <p:cNvPr id="10" name="Text 7"/>
          <p:cNvSpPr/>
          <p:nvPr/>
        </p:nvSpPr>
        <p:spPr>
          <a:xfrm>
            <a:off x="3116461" y="4448889"/>
            <a:ext cx="8700611" cy="606504"/>
          </a:xfrm>
          <a:prstGeom prst="rect">
            <a:avLst/>
          </a:prstGeom>
          <a:noFill/>
          <a:ln/>
        </p:spPr>
        <p:txBody>
          <a:bodyPr wrap="square" rtlCol="0" anchor="t"/>
          <a:lstStyle/>
          <a:p>
            <a:pPr marL="342900" indent="-342900" algn="l">
              <a:lnSpc>
                <a:spcPts val="2388"/>
              </a:lnSpc>
              <a:buSzPct val="100000"/>
              <a:buChar char="•"/>
            </a:pPr>
            <a:r>
              <a:rPr lang="en-US" sz="1493" b="1" dirty="0">
                <a:solidFill>
                  <a:srgbClr val="272525"/>
                </a:solidFill>
                <a:latin typeface="Eudoxus Sans" pitchFamily="34" charset="0"/>
                <a:ea typeface="Eudoxus Sans" pitchFamily="34" charset="-122"/>
                <a:cs typeface="Eudoxus Sans" pitchFamily="34" charset="-120"/>
              </a:rPr>
              <a:t>Recall (R) or Sensitivity or True Positive Rate (TPR): It measures the model's ability to correctly identify the positive class instances and is calculated as:</a:t>
            </a:r>
            <a:endParaRPr lang="en-US" sz="1493" dirty="0"/>
          </a:p>
        </p:txBody>
      </p:sp>
      <p:sp>
        <p:nvSpPr>
          <p:cNvPr id="11" name="Text 8"/>
          <p:cNvSpPr/>
          <p:nvPr/>
        </p:nvSpPr>
        <p:spPr>
          <a:xfrm>
            <a:off x="3116461" y="5131118"/>
            <a:ext cx="8700611" cy="303252"/>
          </a:xfrm>
          <a:prstGeom prst="rect">
            <a:avLst/>
          </a:prstGeom>
          <a:noFill/>
          <a:ln/>
        </p:spPr>
        <p:txBody>
          <a:bodyPr wrap="none" rtlCol="0" anchor="t"/>
          <a:lstStyle/>
          <a:p>
            <a:pPr marL="342900" indent="-342900" algn="l">
              <a:lnSpc>
                <a:spcPts val="2388"/>
              </a:lnSpc>
              <a:buSzPct val="100000"/>
              <a:buChar char="•"/>
            </a:pPr>
            <a:r>
              <a:rPr lang="en-US" sz="1493" b="1" dirty="0">
                <a:solidFill>
                  <a:srgbClr val="272525"/>
                </a:solidFill>
                <a:latin typeface="Eudoxus Sans" pitchFamily="34" charset="0"/>
                <a:ea typeface="Eudoxus Sans" pitchFamily="34" charset="-122"/>
                <a:cs typeface="Eudoxus Sans" pitchFamily="34" charset="-120"/>
              </a:rPr>
              <a:t>R = TP / (TP + FN)</a:t>
            </a:r>
            <a:endParaRPr lang="en-US" sz="1493" dirty="0"/>
          </a:p>
        </p:txBody>
      </p:sp>
      <p:sp>
        <p:nvSpPr>
          <p:cNvPr id="12" name="Text 9"/>
          <p:cNvSpPr/>
          <p:nvPr/>
        </p:nvSpPr>
        <p:spPr>
          <a:xfrm>
            <a:off x="3116461" y="5510093"/>
            <a:ext cx="8700611" cy="303252"/>
          </a:xfrm>
          <a:prstGeom prst="rect">
            <a:avLst/>
          </a:prstGeom>
          <a:noFill/>
          <a:ln/>
        </p:spPr>
        <p:txBody>
          <a:bodyPr wrap="none" rtlCol="0" anchor="t"/>
          <a:lstStyle/>
          <a:p>
            <a:pPr marL="342900" indent="-342900" algn="l">
              <a:lnSpc>
                <a:spcPts val="2388"/>
              </a:lnSpc>
              <a:buSzPct val="100000"/>
              <a:buChar char="•"/>
            </a:pPr>
            <a:r>
              <a:rPr lang="en-US" sz="1493" b="1" dirty="0">
                <a:solidFill>
                  <a:srgbClr val="272525"/>
                </a:solidFill>
                <a:latin typeface="Eudoxus Sans" pitchFamily="34" charset="0"/>
                <a:ea typeface="Eudoxus Sans" pitchFamily="34" charset="-122"/>
                <a:cs typeface="Eudoxus Sans" pitchFamily="34" charset="-120"/>
              </a:rPr>
              <a:t>Recall focuses on the proportion of true positive predictions out of all actual positive instances.</a:t>
            </a:r>
            <a:endParaRPr lang="en-US" sz="1493" dirty="0"/>
          </a:p>
        </p:txBody>
      </p:sp>
      <p:sp>
        <p:nvSpPr>
          <p:cNvPr id="13" name="Text 10"/>
          <p:cNvSpPr/>
          <p:nvPr/>
        </p:nvSpPr>
        <p:spPr>
          <a:xfrm>
            <a:off x="3116461" y="5889069"/>
            <a:ext cx="8700611" cy="606504"/>
          </a:xfrm>
          <a:prstGeom prst="rect">
            <a:avLst/>
          </a:prstGeom>
          <a:noFill/>
          <a:ln/>
        </p:spPr>
        <p:txBody>
          <a:bodyPr wrap="square" rtlCol="0" anchor="t"/>
          <a:lstStyle/>
          <a:p>
            <a:pPr marL="342900" indent="-342900" algn="l">
              <a:lnSpc>
                <a:spcPts val="2388"/>
              </a:lnSpc>
              <a:buSzPct val="100000"/>
              <a:buChar char="•"/>
            </a:pPr>
            <a:r>
              <a:rPr lang="en-US" sz="1493" b="1" dirty="0">
                <a:solidFill>
                  <a:srgbClr val="272525"/>
                </a:solidFill>
                <a:latin typeface="Eudoxus Sans" pitchFamily="34" charset="0"/>
                <a:ea typeface="Eudoxus Sans" pitchFamily="34" charset="-122"/>
                <a:cs typeface="Eudoxus Sans" pitchFamily="34" charset="-120"/>
              </a:rPr>
              <a:t>F1-Score (F): It is the harmonic mean of precision and recall, providing a single measure that balances both measures. It is calculated as:</a:t>
            </a:r>
            <a:endParaRPr lang="en-US" sz="1493" dirty="0"/>
          </a:p>
        </p:txBody>
      </p:sp>
      <p:sp>
        <p:nvSpPr>
          <p:cNvPr id="14" name="Text 11"/>
          <p:cNvSpPr/>
          <p:nvPr/>
        </p:nvSpPr>
        <p:spPr>
          <a:xfrm>
            <a:off x="3116461" y="6571298"/>
            <a:ext cx="8700611" cy="303252"/>
          </a:xfrm>
          <a:prstGeom prst="rect">
            <a:avLst/>
          </a:prstGeom>
          <a:noFill/>
          <a:ln/>
        </p:spPr>
        <p:txBody>
          <a:bodyPr wrap="none" rtlCol="0" anchor="t"/>
          <a:lstStyle/>
          <a:p>
            <a:pPr marL="342900" indent="-342900" algn="l">
              <a:lnSpc>
                <a:spcPts val="2388"/>
              </a:lnSpc>
              <a:buSzPct val="100000"/>
              <a:buChar char="•"/>
            </a:pPr>
            <a:r>
              <a:rPr lang="en-US" sz="1493" b="1" dirty="0">
                <a:solidFill>
                  <a:srgbClr val="272525"/>
                </a:solidFill>
                <a:latin typeface="Eudoxus Sans" pitchFamily="34" charset="0"/>
                <a:ea typeface="Eudoxus Sans" pitchFamily="34" charset="-122"/>
                <a:cs typeface="Eudoxus Sans" pitchFamily="34" charset="-120"/>
              </a:rPr>
              <a:t>F = 2 * (P * R) / (P + R)</a:t>
            </a:r>
            <a:endParaRPr lang="en-US" sz="1493" dirty="0"/>
          </a:p>
        </p:txBody>
      </p:sp>
      <p:sp>
        <p:nvSpPr>
          <p:cNvPr id="15" name="Text 12"/>
          <p:cNvSpPr/>
          <p:nvPr/>
        </p:nvSpPr>
        <p:spPr>
          <a:xfrm>
            <a:off x="3116461" y="6950273"/>
            <a:ext cx="8700611" cy="606504"/>
          </a:xfrm>
          <a:prstGeom prst="rect">
            <a:avLst/>
          </a:prstGeom>
          <a:noFill/>
          <a:ln/>
        </p:spPr>
        <p:txBody>
          <a:bodyPr wrap="square" rtlCol="0" anchor="t"/>
          <a:lstStyle/>
          <a:p>
            <a:pPr marL="342900" indent="-342900" algn="l">
              <a:lnSpc>
                <a:spcPts val="2388"/>
              </a:lnSpc>
              <a:buSzPct val="100000"/>
              <a:buChar char="•"/>
            </a:pPr>
            <a:r>
              <a:rPr lang="en-US" sz="1493" b="1" dirty="0">
                <a:solidFill>
                  <a:srgbClr val="272525"/>
                </a:solidFill>
                <a:latin typeface="Eudoxus Sans" pitchFamily="34" charset="0"/>
                <a:ea typeface="Eudoxus Sans" pitchFamily="34" charset="-122"/>
                <a:cs typeface="Eudoxus Sans" pitchFamily="34" charset="-120"/>
              </a:rPr>
              <a:t>The F1-score combines precision and recall into a single metric and is useful when there is an uneven class distribution.</a:t>
            </a:r>
            <a:endParaRPr lang="en-US" sz="1493" dirty="0"/>
          </a:p>
        </p:txBody>
      </p:sp>
      <p:pic>
        <p:nvPicPr>
          <p:cNvPr id="1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037993" y="2188964"/>
            <a:ext cx="6370320"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Confusion Matrix Cont.</a:t>
            </a:r>
            <a:endParaRPr lang="en-US" sz="4374" dirty="0"/>
          </a:p>
        </p:txBody>
      </p:sp>
      <p:pic>
        <p:nvPicPr>
          <p:cNvPr id="5" name="Image 1" descr="preencoded.png"/>
          <p:cNvPicPr>
            <a:picLocks noChangeAspect="1"/>
          </p:cNvPicPr>
          <p:nvPr/>
        </p:nvPicPr>
        <p:blipFill>
          <a:blip r:embed="rId4"/>
          <a:stretch>
            <a:fillRect/>
          </a:stretch>
        </p:blipFill>
        <p:spPr>
          <a:xfrm>
            <a:off x="2037993" y="3327678"/>
            <a:ext cx="7702868" cy="2712958"/>
          </a:xfrm>
          <a:prstGeom prst="rect">
            <a:avLst/>
          </a:prstGeom>
        </p:spPr>
      </p:pic>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FFF">
              <a:alpha val="75000"/>
            </a:srgbClr>
          </a:solidFill>
          <a:ln w="12502">
            <a:solidFill>
              <a:srgbClr val="FFFFFF">
                <a:alpha val="64000"/>
              </a:srgbClr>
            </a:solidFill>
            <a:prstDash val="solid"/>
          </a:ln>
        </p:spPr>
        <p:txBody>
          <a:bodyPr/>
          <a:lstStyle/>
          <a:p>
            <a:endParaRPr lang="en-GB"/>
          </a:p>
        </p:txBody>
      </p:sp>
      <p:sp>
        <p:nvSpPr>
          <p:cNvPr id="4" name="Text 1"/>
          <p:cNvSpPr/>
          <p:nvPr/>
        </p:nvSpPr>
        <p:spPr>
          <a:xfrm>
            <a:off x="2561749" y="550307"/>
            <a:ext cx="4305300" cy="625435"/>
          </a:xfrm>
          <a:prstGeom prst="rect">
            <a:avLst/>
          </a:prstGeom>
          <a:noFill/>
          <a:ln/>
        </p:spPr>
        <p:txBody>
          <a:bodyPr wrap="none" rtlCol="0" anchor="t"/>
          <a:lstStyle/>
          <a:p>
            <a:pPr marL="0" indent="0">
              <a:lnSpc>
                <a:spcPts val="4925"/>
              </a:lnSpc>
              <a:buNone/>
            </a:pPr>
            <a:r>
              <a:rPr lang="en-US" sz="3940" b="1" dirty="0">
                <a:solidFill>
                  <a:srgbClr val="000000"/>
                </a:solidFill>
                <a:latin typeface="p22-mackinac-pro" pitchFamily="34" charset="0"/>
                <a:ea typeface="p22-mackinac-pro" pitchFamily="34" charset="-122"/>
                <a:cs typeface="p22-mackinac-pro" pitchFamily="34" charset="-120"/>
              </a:rPr>
              <a:t>Steps and Results</a:t>
            </a:r>
            <a:endParaRPr lang="en-US" sz="3940" dirty="0"/>
          </a:p>
        </p:txBody>
      </p:sp>
      <p:sp>
        <p:nvSpPr>
          <p:cNvPr id="5" name="Text 2"/>
          <p:cNvSpPr/>
          <p:nvPr/>
        </p:nvSpPr>
        <p:spPr>
          <a:xfrm>
            <a:off x="2561749" y="1576030"/>
            <a:ext cx="9506903" cy="320159"/>
          </a:xfrm>
          <a:prstGeom prst="rect">
            <a:avLst/>
          </a:prstGeom>
          <a:noFill/>
          <a:ln/>
        </p:spPr>
        <p:txBody>
          <a:bodyPr wrap="none" rtlCol="0" anchor="t"/>
          <a:lstStyle/>
          <a:p>
            <a:pPr marL="0" indent="0">
              <a:lnSpc>
                <a:spcPts val="2522"/>
              </a:lnSpc>
              <a:buNone/>
            </a:pPr>
            <a:r>
              <a:rPr lang="en-US" sz="1576" b="1" dirty="0">
                <a:solidFill>
                  <a:srgbClr val="272525"/>
                </a:solidFill>
                <a:latin typeface="Eudoxus Sans" pitchFamily="34" charset="0"/>
                <a:ea typeface="Eudoxus Sans" pitchFamily="34" charset="-122"/>
                <a:cs typeface="Eudoxus Sans" pitchFamily="34" charset="-120"/>
              </a:rPr>
              <a:t>.</a:t>
            </a:r>
            <a:endParaRPr lang="en-US" sz="1576" dirty="0"/>
          </a:p>
        </p:txBody>
      </p:sp>
      <p:pic>
        <p:nvPicPr>
          <p:cNvPr id="6" name="Image 1" descr="preencoded.png"/>
          <p:cNvPicPr>
            <a:picLocks noChangeAspect="1"/>
          </p:cNvPicPr>
          <p:nvPr/>
        </p:nvPicPr>
        <p:blipFill>
          <a:blip r:embed="rId4"/>
          <a:stretch>
            <a:fillRect/>
          </a:stretch>
        </p:blipFill>
        <p:spPr>
          <a:xfrm>
            <a:off x="2561749" y="2121337"/>
            <a:ext cx="9506903" cy="5559147"/>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FFFFF">
              <a:alpha val="75000"/>
            </a:srgbClr>
          </a:solidFill>
          <a:ln w="12263">
            <a:solidFill>
              <a:srgbClr val="FFFFFF">
                <a:alpha val="64000"/>
              </a:srgbClr>
            </a:solidFill>
            <a:prstDash val="solid"/>
          </a:ln>
        </p:spPr>
        <p:txBody>
          <a:bodyPr/>
          <a:lstStyle/>
          <a:p>
            <a:endParaRPr lang="en-GB"/>
          </a:p>
        </p:txBody>
      </p:sp>
      <p:sp>
        <p:nvSpPr>
          <p:cNvPr id="4" name="Text 1"/>
          <p:cNvSpPr/>
          <p:nvPr/>
        </p:nvSpPr>
        <p:spPr>
          <a:xfrm>
            <a:off x="2651165" y="539948"/>
            <a:ext cx="9327952" cy="1227058"/>
          </a:xfrm>
          <a:prstGeom prst="rect">
            <a:avLst/>
          </a:prstGeom>
          <a:noFill/>
          <a:ln/>
        </p:spPr>
        <p:txBody>
          <a:bodyPr wrap="square" rtlCol="0" anchor="t"/>
          <a:lstStyle/>
          <a:p>
            <a:pPr marL="0" indent="0">
              <a:lnSpc>
                <a:spcPts val="4832"/>
              </a:lnSpc>
              <a:buNone/>
            </a:pPr>
            <a:r>
              <a:rPr lang="en-US" sz="3866" b="1" dirty="0">
                <a:solidFill>
                  <a:srgbClr val="000000"/>
                </a:solidFill>
                <a:latin typeface="p22-mackinac-pro" pitchFamily="34" charset="0"/>
                <a:ea typeface="p22-mackinac-pro" pitchFamily="34" charset="-122"/>
                <a:cs typeface="p22-mackinac-pro" pitchFamily="34" charset="-120"/>
              </a:rPr>
              <a:t>Results of Using WEKA with Light Stemmer</a:t>
            </a:r>
            <a:endParaRPr lang="en-US" sz="3866" dirty="0"/>
          </a:p>
        </p:txBody>
      </p:sp>
      <p:pic>
        <p:nvPicPr>
          <p:cNvPr id="5" name="Image 1" descr="preencoded.png"/>
          <p:cNvPicPr>
            <a:picLocks noChangeAspect="1"/>
          </p:cNvPicPr>
          <p:nvPr/>
        </p:nvPicPr>
        <p:blipFill>
          <a:blip r:embed="rId4"/>
          <a:stretch>
            <a:fillRect/>
          </a:stretch>
        </p:blipFill>
        <p:spPr>
          <a:xfrm>
            <a:off x="2651165" y="2159675"/>
            <a:ext cx="8419743" cy="5530453"/>
          </a:xfrm>
          <a:prstGeom prst="rect">
            <a:avLst/>
          </a:prstGeom>
        </p:spPr>
      </p:pic>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FFFFFF">
              <a:alpha val="75000"/>
            </a:srgbClr>
          </a:solidFill>
          <a:ln w="11192">
            <a:solidFill>
              <a:srgbClr val="FFFFFF">
                <a:alpha val="64000"/>
              </a:srgbClr>
            </a:solidFill>
            <a:prstDash val="solid"/>
          </a:ln>
        </p:spPr>
        <p:txBody>
          <a:bodyPr/>
          <a:lstStyle/>
          <a:p>
            <a:endParaRPr lang="en-GB"/>
          </a:p>
        </p:txBody>
      </p:sp>
      <p:sp>
        <p:nvSpPr>
          <p:cNvPr id="4" name="Text 1"/>
          <p:cNvSpPr/>
          <p:nvPr/>
        </p:nvSpPr>
        <p:spPr>
          <a:xfrm>
            <a:off x="3049191" y="493871"/>
            <a:ext cx="3592354" cy="561380"/>
          </a:xfrm>
          <a:prstGeom prst="rect">
            <a:avLst/>
          </a:prstGeom>
          <a:noFill/>
          <a:ln/>
        </p:spPr>
        <p:txBody>
          <a:bodyPr wrap="none" rtlCol="0" anchor="t"/>
          <a:lstStyle/>
          <a:p>
            <a:pPr marL="0" indent="0">
              <a:lnSpc>
                <a:spcPts val="4420"/>
              </a:lnSpc>
              <a:buNone/>
            </a:pPr>
            <a:endParaRPr lang="en-US" sz="3536" dirty="0"/>
          </a:p>
        </p:txBody>
      </p:sp>
      <p:sp>
        <p:nvSpPr>
          <p:cNvPr id="5" name="Text 2"/>
          <p:cNvSpPr/>
          <p:nvPr/>
        </p:nvSpPr>
        <p:spPr>
          <a:xfrm>
            <a:off x="3336488" y="1414463"/>
            <a:ext cx="8244721" cy="574834"/>
          </a:xfrm>
          <a:prstGeom prst="rect">
            <a:avLst/>
          </a:prstGeom>
          <a:noFill/>
          <a:ln/>
        </p:spPr>
        <p:txBody>
          <a:bodyPr wrap="square" rtlCol="0" anchor="t"/>
          <a:lstStyle/>
          <a:p>
            <a:pPr marL="342900" indent="-342900" algn="l">
              <a:lnSpc>
                <a:spcPts val="2263"/>
              </a:lnSpc>
              <a:buSzPct val="100000"/>
              <a:buChar char="•"/>
            </a:pPr>
            <a:r>
              <a:rPr lang="en-US" sz="1414" b="1" dirty="0">
                <a:solidFill>
                  <a:srgbClr val="272525"/>
                </a:solidFill>
                <a:latin typeface="Eudoxus Sans" pitchFamily="34" charset="0"/>
                <a:ea typeface="Eudoxus Sans" pitchFamily="34" charset="-122"/>
                <a:cs typeface="Eudoxus Sans" pitchFamily="34" charset="-120"/>
              </a:rPr>
              <a:t>The evaluation measures derived from the confusion matrix provide valuable insights into the performance of a classification model. Here's what each measure tells you:</a:t>
            </a:r>
            <a:endParaRPr lang="en-US" sz="1414" dirty="0"/>
          </a:p>
        </p:txBody>
      </p:sp>
      <p:sp>
        <p:nvSpPr>
          <p:cNvPr id="6" name="Text 3"/>
          <p:cNvSpPr/>
          <p:nvPr/>
        </p:nvSpPr>
        <p:spPr>
          <a:xfrm>
            <a:off x="3336488" y="2061091"/>
            <a:ext cx="8244721" cy="1437084"/>
          </a:xfrm>
          <a:prstGeom prst="rect">
            <a:avLst/>
          </a:prstGeom>
          <a:noFill/>
          <a:ln/>
        </p:spPr>
        <p:txBody>
          <a:bodyPr wrap="square" rtlCol="0" anchor="t"/>
          <a:lstStyle/>
          <a:p>
            <a:pPr marL="342900" indent="-342900" algn="l">
              <a:lnSpc>
                <a:spcPts val="2263"/>
              </a:lnSpc>
              <a:buSzPct val="100000"/>
              <a:buChar char="•"/>
            </a:pPr>
            <a:r>
              <a:rPr lang="en-US" sz="1414" b="1" dirty="0">
                <a:solidFill>
                  <a:srgbClr val="272525"/>
                </a:solidFill>
                <a:latin typeface="Eudoxus Sans" pitchFamily="34" charset="0"/>
                <a:ea typeface="Eudoxus Sans" pitchFamily="34" charset="-122"/>
                <a:cs typeface="Eudoxus Sans" pitchFamily="34" charset="-120"/>
              </a:rPr>
              <a:t>Accuracy (A): Accuracy represents the overall correctness of the model's predictions across all classes. It tells you the proportion of correctly classified instances (both positive and negative) out of the total number of instances. A higher accuracy indicates a better overall performance. However, accuracy can be misleading when the dataset is imbalanced, meaning one class has a significantly larger number of instances than the other.</a:t>
            </a:r>
            <a:endParaRPr lang="en-US" sz="1414" dirty="0"/>
          </a:p>
        </p:txBody>
      </p:sp>
      <p:sp>
        <p:nvSpPr>
          <p:cNvPr id="7" name="Text 4"/>
          <p:cNvSpPr/>
          <p:nvPr/>
        </p:nvSpPr>
        <p:spPr>
          <a:xfrm>
            <a:off x="3336488" y="3569970"/>
            <a:ext cx="8244721" cy="1437084"/>
          </a:xfrm>
          <a:prstGeom prst="rect">
            <a:avLst/>
          </a:prstGeom>
          <a:noFill/>
          <a:ln/>
        </p:spPr>
        <p:txBody>
          <a:bodyPr wrap="square" rtlCol="0" anchor="t"/>
          <a:lstStyle/>
          <a:p>
            <a:pPr marL="342900" indent="-342900" algn="l">
              <a:lnSpc>
                <a:spcPts val="2263"/>
              </a:lnSpc>
              <a:buSzPct val="100000"/>
              <a:buChar char="•"/>
            </a:pPr>
            <a:r>
              <a:rPr lang="en-US" sz="1414" b="1" dirty="0">
                <a:solidFill>
                  <a:srgbClr val="272525"/>
                </a:solidFill>
                <a:latin typeface="Eudoxus Sans" pitchFamily="34" charset="0"/>
                <a:ea typeface="Eudoxus Sans" pitchFamily="34" charset="-122"/>
                <a:cs typeface="Eudoxus Sans" pitchFamily="34" charset="-120"/>
              </a:rPr>
              <a:t>Precision (P): Precision focuses on the positive class (or a specific class of interest) and tells you the proportion of correctly predicted positive instances out of all instances predicted as positive. It measures how precise the model is when it predicts the positive class. Higher precision indicates a lower rate of false positives, meaning fewer instances are incorrectly identified as positive.</a:t>
            </a:r>
            <a:endParaRPr lang="en-US" sz="1414" dirty="0"/>
          </a:p>
        </p:txBody>
      </p:sp>
      <p:sp>
        <p:nvSpPr>
          <p:cNvPr id="8" name="Text 5"/>
          <p:cNvSpPr/>
          <p:nvPr/>
        </p:nvSpPr>
        <p:spPr>
          <a:xfrm>
            <a:off x="3336488" y="5078849"/>
            <a:ext cx="8244721" cy="1437084"/>
          </a:xfrm>
          <a:prstGeom prst="rect">
            <a:avLst/>
          </a:prstGeom>
          <a:noFill/>
          <a:ln/>
        </p:spPr>
        <p:txBody>
          <a:bodyPr wrap="square" rtlCol="0" anchor="t"/>
          <a:lstStyle/>
          <a:p>
            <a:pPr marL="342900" indent="-342900" algn="l">
              <a:lnSpc>
                <a:spcPts val="2263"/>
              </a:lnSpc>
              <a:buSzPct val="100000"/>
              <a:buChar char="•"/>
            </a:pPr>
            <a:r>
              <a:rPr lang="en-US" sz="1414" b="1" dirty="0">
                <a:solidFill>
                  <a:srgbClr val="272525"/>
                </a:solidFill>
                <a:latin typeface="Eudoxus Sans" pitchFamily="34" charset="0"/>
                <a:ea typeface="Eudoxus Sans" pitchFamily="34" charset="-122"/>
                <a:cs typeface="Eudoxus Sans" pitchFamily="34" charset="-120"/>
              </a:rPr>
              <a:t>Recall (R) or Sensitivity or True Positive Rate (TPR): Recall focuses on the positive class (or a specific class of interest) and tells you the proportion of correctly predicted positive instances out of all actual positive instances. It measures how well the model captures the positive instances in the dataset. Higher recall indicates a lower rate of false negatives, meaning fewer positive instances are missed or incorrectly labeled as negative.</a:t>
            </a:r>
            <a:endParaRPr lang="en-US" sz="1414" dirty="0"/>
          </a:p>
        </p:txBody>
      </p:sp>
      <p:sp>
        <p:nvSpPr>
          <p:cNvPr id="9" name="Text 6"/>
          <p:cNvSpPr/>
          <p:nvPr/>
        </p:nvSpPr>
        <p:spPr>
          <a:xfrm>
            <a:off x="3336488" y="6587728"/>
            <a:ext cx="8244721" cy="1149667"/>
          </a:xfrm>
          <a:prstGeom prst="rect">
            <a:avLst/>
          </a:prstGeom>
          <a:noFill/>
          <a:ln/>
        </p:spPr>
        <p:txBody>
          <a:bodyPr wrap="square" rtlCol="0" anchor="t"/>
          <a:lstStyle/>
          <a:p>
            <a:pPr marL="342900" indent="-342900" algn="l">
              <a:lnSpc>
                <a:spcPts val="2263"/>
              </a:lnSpc>
              <a:buSzPct val="100000"/>
              <a:buChar char="•"/>
            </a:pPr>
            <a:r>
              <a:rPr lang="en-US" sz="1414" b="1" dirty="0">
                <a:solidFill>
                  <a:srgbClr val="272525"/>
                </a:solidFill>
                <a:latin typeface="Eudoxus Sans" pitchFamily="34" charset="0"/>
                <a:ea typeface="Eudoxus Sans" pitchFamily="34" charset="-122"/>
                <a:cs typeface="Eudoxus Sans" pitchFamily="34" charset="-120"/>
              </a:rPr>
              <a:t>F1-Score (F): The F1-score combines precision and recall into a single metric. It provides a balanced measure that considers both false positives and false negatives. The F1-score is useful when you want to find a balance between precision and recall. It is particularly valuable when the class distribution is imbalance</a:t>
            </a:r>
            <a:r>
              <a:rPr lang="en-US" sz="1414" dirty="0">
                <a:solidFill>
                  <a:srgbClr val="272525"/>
                </a:solidFill>
                <a:latin typeface="Eudoxus Sans" pitchFamily="34" charset="0"/>
                <a:ea typeface="Eudoxus Sans" pitchFamily="34" charset="-122"/>
                <a:cs typeface="Eudoxus Sans" pitchFamily="34" charset="-120"/>
              </a:rPr>
              <a:t>d.</a:t>
            </a:r>
            <a:endParaRPr lang="en-US" sz="1414"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025">
            <a:solidFill>
              <a:srgbClr val="FFFFFF">
                <a:alpha val="64000"/>
              </a:srgbClr>
            </a:solidFill>
            <a:prstDash val="solid"/>
          </a:ln>
        </p:spPr>
        <p:txBody>
          <a:bodyPr/>
          <a:lstStyle/>
          <a:p>
            <a:endParaRPr lang="en-GB"/>
          </a:p>
        </p:txBody>
      </p:sp>
      <p:sp>
        <p:nvSpPr>
          <p:cNvPr id="4" name="Text 1"/>
          <p:cNvSpPr/>
          <p:nvPr/>
        </p:nvSpPr>
        <p:spPr>
          <a:xfrm>
            <a:off x="2726293" y="532209"/>
            <a:ext cx="9177695" cy="1207532"/>
          </a:xfrm>
          <a:prstGeom prst="rect">
            <a:avLst/>
          </a:prstGeom>
          <a:noFill/>
          <a:ln/>
        </p:spPr>
        <p:txBody>
          <a:bodyPr wrap="square" rtlCol="0" anchor="t"/>
          <a:lstStyle/>
          <a:p>
            <a:pPr marL="0" indent="0">
              <a:lnSpc>
                <a:spcPts val="4754"/>
              </a:lnSpc>
              <a:buNone/>
            </a:pPr>
            <a:r>
              <a:rPr lang="en-US" sz="3803" b="1" dirty="0">
                <a:solidFill>
                  <a:srgbClr val="000000"/>
                </a:solidFill>
                <a:latin typeface="p22-mackinac-pro" pitchFamily="34" charset="0"/>
                <a:ea typeface="p22-mackinac-pro" pitchFamily="34" charset="-122"/>
                <a:cs typeface="p22-mackinac-pro" pitchFamily="34" charset="-120"/>
              </a:rPr>
              <a:t>Results of Using WEKA with Light Stemmer</a:t>
            </a:r>
            <a:endParaRPr lang="en-US" sz="3803" dirty="0"/>
          </a:p>
        </p:txBody>
      </p:sp>
      <p:pic>
        <p:nvPicPr>
          <p:cNvPr id="5" name="Image 1" descr="preencoded.png"/>
          <p:cNvPicPr>
            <a:picLocks noChangeAspect="1"/>
          </p:cNvPicPr>
          <p:nvPr/>
        </p:nvPicPr>
        <p:blipFill>
          <a:blip r:embed="rId4"/>
          <a:stretch>
            <a:fillRect/>
          </a:stretch>
        </p:blipFill>
        <p:spPr>
          <a:xfrm>
            <a:off x="2726293" y="2126099"/>
            <a:ext cx="6762512" cy="5571292"/>
          </a:xfrm>
          <a:prstGeom prst="rect">
            <a:avLst/>
          </a:prstGeom>
        </p:spPr>
      </p:pic>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FFFFFF">
              <a:alpha val="75000"/>
            </a:srgbClr>
          </a:solidFill>
          <a:ln w="9763">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1957983"/>
          </a:xfrm>
          <a:prstGeom prst="rect">
            <a:avLst/>
          </a:prstGeom>
        </p:spPr>
      </p:pic>
      <p:pic>
        <p:nvPicPr>
          <p:cNvPr id="5" name="Image 2" descr="preencoded.png"/>
          <p:cNvPicPr>
            <a:picLocks noChangeAspect="1"/>
          </p:cNvPicPr>
          <p:nvPr/>
        </p:nvPicPr>
        <p:blipFill>
          <a:blip r:embed="rId5"/>
          <a:stretch>
            <a:fillRect/>
          </a:stretch>
        </p:blipFill>
        <p:spPr>
          <a:xfrm>
            <a:off x="3614618" y="2475786"/>
            <a:ext cx="87987" cy="117396"/>
          </a:xfrm>
          <a:prstGeom prst="rect">
            <a:avLst/>
          </a:prstGeom>
        </p:spPr>
      </p:pic>
      <p:sp>
        <p:nvSpPr>
          <p:cNvPr id="6" name="Text 1"/>
          <p:cNvSpPr/>
          <p:nvPr/>
        </p:nvSpPr>
        <p:spPr>
          <a:xfrm>
            <a:off x="3829883" y="2388632"/>
            <a:ext cx="2750820" cy="293608"/>
          </a:xfrm>
          <a:prstGeom prst="rect">
            <a:avLst/>
          </a:prstGeom>
          <a:noFill/>
          <a:ln/>
        </p:spPr>
        <p:txBody>
          <a:bodyPr wrap="none" rtlCol="0" anchor="t"/>
          <a:lstStyle/>
          <a:p>
            <a:pPr marL="0" indent="0">
              <a:lnSpc>
                <a:spcPts val="2313"/>
              </a:lnSpc>
              <a:buNone/>
            </a:pPr>
            <a:r>
              <a:rPr lang="en-US" sz="1850" b="1" dirty="0">
                <a:solidFill>
                  <a:srgbClr val="000000"/>
                </a:solidFill>
                <a:latin typeface="p22-mackinac-pro" pitchFamily="34" charset="0"/>
                <a:ea typeface="p22-mackinac-pro" pitchFamily="34" charset="-122"/>
                <a:cs typeface="p22-mackinac-pro" pitchFamily="34" charset="-120"/>
              </a:rPr>
              <a:t>The Internet Revolution</a:t>
            </a:r>
            <a:endParaRPr lang="en-US" sz="1850" dirty="0"/>
          </a:p>
        </p:txBody>
      </p:sp>
      <p:pic>
        <p:nvPicPr>
          <p:cNvPr id="7" name="Image 3" descr="preencoded.png"/>
          <p:cNvPicPr>
            <a:picLocks noChangeAspect="1"/>
          </p:cNvPicPr>
          <p:nvPr/>
        </p:nvPicPr>
        <p:blipFill>
          <a:blip r:embed="rId5"/>
          <a:stretch>
            <a:fillRect/>
          </a:stretch>
        </p:blipFill>
        <p:spPr>
          <a:xfrm>
            <a:off x="3614618" y="2945606"/>
            <a:ext cx="87987" cy="117396"/>
          </a:xfrm>
          <a:prstGeom prst="rect">
            <a:avLst/>
          </a:prstGeom>
        </p:spPr>
      </p:pic>
      <p:sp>
        <p:nvSpPr>
          <p:cNvPr id="8" name="Text 2"/>
          <p:cNvSpPr/>
          <p:nvPr/>
        </p:nvSpPr>
        <p:spPr>
          <a:xfrm>
            <a:off x="3829883" y="2858453"/>
            <a:ext cx="2179320" cy="293608"/>
          </a:xfrm>
          <a:prstGeom prst="rect">
            <a:avLst/>
          </a:prstGeom>
          <a:noFill/>
          <a:ln/>
        </p:spPr>
        <p:txBody>
          <a:bodyPr wrap="none" rtlCol="0" anchor="t"/>
          <a:lstStyle/>
          <a:p>
            <a:pPr marL="0" indent="0">
              <a:lnSpc>
                <a:spcPts val="2313"/>
              </a:lnSpc>
              <a:buNone/>
            </a:pPr>
            <a:r>
              <a:rPr lang="en-US" sz="1850" b="1" dirty="0">
                <a:solidFill>
                  <a:srgbClr val="000000"/>
                </a:solidFill>
                <a:latin typeface="p22-mackinac-pro" pitchFamily="34" charset="0"/>
                <a:ea typeface="p22-mackinac-pro" pitchFamily="34" charset="-122"/>
                <a:cs typeface="p22-mackinac-pro" pitchFamily="34" charset="-120"/>
              </a:rPr>
              <a:t>Social Media Boom</a:t>
            </a:r>
            <a:endParaRPr lang="en-US" sz="1850" dirty="0"/>
          </a:p>
        </p:txBody>
      </p:sp>
      <p:pic>
        <p:nvPicPr>
          <p:cNvPr id="9" name="Image 4" descr="preencoded.png"/>
          <p:cNvPicPr>
            <a:picLocks noChangeAspect="1"/>
          </p:cNvPicPr>
          <p:nvPr/>
        </p:nvPicPr>
        <p:blipFill>
          <a:blip r:embed="rId5"/>
          <a:stretch>
            <a:fillRect/>
          </a:stretch>
        </p:blipFill>
        <p:spPr>
          <a:xfrm>
            <a:off x="3614618" y="3415427"/>
            <a:ext cx="87987" cy="117396"/>
          </a:xfrm>
          <a:prstGeom prst="rect">
            <a:avLst/>
          </a:prstGeom>
        </p:spPr>
      </p:pic>
      <p:sp>
        <p:nvSpPr>
          <p:cNvPr id="10" name="Text 3"/>
          <p:cNvSpPr/>
          <p:nvPr/>
        </p:nvSpPr>
        <p:spPr>
          <a:xfrm>
            <a:off x="3829883" y="3328273"/>
            <a:ext cx="1684020" cy="293608"/>
          </a:xfrm>
          <a:prstGeom prst="rect">
            <a:avLst/>
          </a:prstGeom>
          <a:noFill/>
          <a:ln/>
        </p:spPr>
        <p:txBody>
          <a:bodyPr wrap="none" rtlCol="0" anchor="t"/>
          <a:lstStyle/>
          <a:p>
            <a:pPr marL="0" indent="0">
              <a:lnSpc>
                <a:spcPts val="2313"/>
              </a:lnSpc>
              <a:buNone/>
            </a:pPr>
            <a:r>
              <a:rPr lang="en-US" sz="1850" b="1" dirty="0">
                <a:solidFill>
                  <a:srgbClr val="000000"/>
                </a:solidFill>
                <a:latin typeface="p22-mackinac-pro" pitchFamily="34" charset="0"/>
                <a:ea typeface="p22-mackinac-pro" pitchFamily="34" charset="-122"/>
                <a:cs typeface="p22-mackinac-pro" pitchFamily="34" charset="-120"/>
              </a:rPr>
              <a:t>Risks Involved</a:t>
            </a:r>
            <a:endParaRPr lang="en-US" sz="1850" dirty="0"/>
          </a:p>
        </p:txBody>
      </p:sp>
      <p:pic>
        <p:nvPicPr>
          <p:cNvPr id="11" name="Image 5" descr="preencoded.png"/>
          <p:cNvPicPr>
            <a:picLocks noChangeAspect="1"/>
          </p:cNvPicPr>
          <p:nvPr/>
        </p:nvPicPr>
        <p:blipFill>
          <a:blip r:embed="rId5"/>
          <a:stretch>
            <a:fillRect/>
          </a:stretch>
        </p:blipFill>
        <p:spPr>
          <a:xfrm>
            <a:off x="3614618" y="3885247"/>
            <a:ext cx="87987" cy="117396"/>
          </a:xfrm>
          <a:prstGeom prst="rect">
            <a:avLst/>
          </a:prstGeom>
        </p:spPr>
      </p:pic>
      <p:sp>
        <p:nvSpPr>
          <p:cNvPr id="12" name="Text 4"/>
          <p:cNvSpPr/>
          <p:nvPr/>
        </p:nvSpPr>
        <p:spPr>
          <a:xfrm>
            <a:off x="3829883" y="3798094"/>
            <a:ext cx="1554480" cy="293608"/>
          </a:xfrm>
          <a:prstGeom prst="rect">
            <a:avLst/>
          </a:prstGeom>
          <a:noFill/>
          <a:ln/>
        </p:spPr>
        <p:txBody>
          <a:bodyPr wrap="none" rtlCol="0" anchor="t"/>
          <a:lstStyle/>
          <a:p>
            <a:pPr marL="0" indent="0">
              <a:lnSpc>
                <a:spcPts val="2313"/>
              </a:lnSpc>
              <a:buNone/>
            </a:pPr>
            <a:r>
              <a:rPr lang="en-US" sz="1850" b="1" dirty="0">
                <a:solidFill>
                  <a:srgbClr val="000000"/>
                </a:solidFill>
                <a:latin typeface="p22-mackinac-pro" pitchFamily="34" charset="0"/>
                <a:ea typeface="p22-mackinac-pro" pitchFamily="34" charset="-122"/>
                <a:cs typeface="p22-mackinac-pro" pitchFamily="34" charset="-120"/>
              </a:rPr>
              <a:t>Fame or Fired</a:t>
            </a:r>
            <a:endParaRPr lang="en-US" sz="1850" dirty="0"/>
          </a:p>
        </p:txBody>
      </p:sp>
      <p:pic>
        <p:nvPicPr>
          <p:cNvPr id="13" name="Image 6" descr="preencoded.png"/>
          <p:cNvPicPr>
            <a:picLocks noChangeAspect="1"/>
          </p:cNvPicPr>
          <p:nvPr/>
        </p:nvPicPr>
        <p:blipFill>
          <a:blip r:embed="rId5"/>
          <a:stretch>
            <a:fillRect/>
          </a:stretch>
        </p:blipFill>
        <p:spPr>
          <a:xfrm>
            <a:off x="3614618" y="4330660"/>
            <a:ext cx="87987" cy="117396"/>
          </a:xfrm>
          <a:prstGeom prst="rect">
            <a:avLst/>
          </a:prstGeom>
        </p:spPr>
      </p:pic>
      <p:sp>
        <p:nvSpPr>
          <p:cNvPr id="14" name="Text 5"/>
          <p:cNvSpPr/>
          <p:nvPr/>
        </p:nvSpPr>
        <p:spPr>
          <a:xfrm>
            <a:off x="3829883" y="4267914"/>
            <a:ext cx="2857500" cy="244793"/>
          </a:xfrm>
          <a:prstGeom prst="rect">
            <a:avLst/>
          </a:prstGeom>
          <a:noFill/>
          <a:ln/>
        </p:spPr>
        <p:txBody>
          <a:bodyPr wrap="none" rtlCol="0" anchor="t"/>
          <a:lstStyle/>
          <a:p>
            <a:pPr marL="0" indent="0">
              <a:lnSpc>
                <a:spcPts val="1927"/>
              </a:lnSpc>
              <a:buNone/>
            </a:pPr>
            <a:r>
              <a:rPr lang="en-US" sz="1542" b="1" dirty="0">
                <a:solidFill>
                  <a:srgbClr val="000000"/>
                </a:solidFill>
                <a:latin typeface="p22-mackinac-pro" pitchFamily="34" charset="0"/>
                <a:ea typeface="p22-mackinac-pro" pitchFamily="34" charset="-122"/>
                <a:cs typeface="p22-mackinac-pro" pitchFamily="34" charset="-120"/>
              </a:rPr>
              <a:t>The Problem of CyberBullying</a:t>
            </a:r>
            <a:endParaRPr lang="en-US" sz="1542" dirty="0"/>
          </a:p>
        </p:txBody>
      </p:sp>
      <p:pic>
        <p:nvPicPr>
          <p:cNvPr id="15" name="Image 7" descr="preencoded.png"/>
          <p:cNvPicPr>
            <a:picLocks noChangeAspect="1"/>
          </p:cNvPicPr>
          <p:nvPr/>
        </p:nvPicPr>
        <p:blipFill>
          <a:blip r:embed="rId5"/>
          <a:stretch>
            <a:fillRect/>
          </a:stretch>
        </p:blipFill>
        <p:spPr>
          <a:xfrm>
            <a:off x="3614618" y="4776073"/>
            <a:ext cx="87987" cy="117396"/>
          </a:xfrm>
          <a:prstGeom prst="rect">
            <a:avLst/>
          </a:prstGeom>
        </p:spPr>
      </p:pic>
      <p:sp>
        <p:nvSpPr>
          <p:cNvPr id="16" name="Text 6"/>
          <p:cNvSpPr/>
          <p:nvPr/>
        </p:nvSpPr>
        <p:spPr>
          <a:xfrm>
            <a:off x="3829883" y="4688919"/>
            <a:ext cx="3680460" cy="293608"/>
          </a:xfrm>
          <a:prstGeom prst="rect">
            <a:avLst/>
          </a:prstGeom>
          <a:noFill/>
          <a:ln/>
        </p:spPr>
        <p:txBody>
          <a:bodyPr wrap="none" rtlCol="0" anchor="t"/>
          <a:lstStyle/>
          <a:p>
            <a:pPr marL="0" indent="0">
              <a:lnSpc>
                <a:spcPts val="2313"/>
              </a:lnSpc>
              <a:buNone/>
            </a:pPr>
            <a:r>
              <a:rPr lang="en-US" sz="1850" b="1" dirty="0">
                <a:solidFill>
                  <a:srgbClr val="000000"/>
                </a:solidFill>
                <a:latin typeface="p22-mackinac-pro" pitchFamily="34" charset="0"/>
                <a:ea typeface="p22-mackinac-pro" pitchFamily="34" charset="-122"/>
                <a:cs typeface="p22-mackinac-pro" pitchFamily="34" charset="-120"/>
              </a:rPr>
              <a:t>Solution with Machine Learning</a:t>
            </a:r>
            <a:endParaRPr lang="en-US" sz="1850" dirty="0"/>
          </a:p>
        </p:txBody>
      </p:sp>
      <p:pic>
        <p:nvPicPr>
          <p:cNvPr id="17" name="Image 8" descr="preencoded.png"/>
          <p:cNvPicPr>
            <a:picLocks noChangeAspect="1"/>
          </p:cNvPicPr>
          <p:nvPr/>
        </p:nvPicPr>
        <p:blipFill>
          <a:blip r:embed="rId5"/>
          <a:stretch>
            <a:fillRect/>
          </a:stretch>
        </p:blipFill>
        <p:spPr>
          <a:xfrm>
            <a:off x="3614618" y="5245894"/>
            <a:ext cx="87987" cy="117396"/>
          </a:xfrm>
          <a:prstGeom prst="rect">
            <a:avLst/>
          </a:prstGeom>
        </p:spPr>
      </p:pic>
      <p:sp>
        <p:nvSpPr>
          <p:cNvPr id="18" name="Text 7"/>
          <p:cNvSpPr/>
          <p:nvPr/>
        </p:nvSpPr>
        <p:spPr>
          <a:xfrm>
            <a:off x="3829883" y="5158740"/>
            <a:ext cx="4587240" cy="293608"/>
          </a:xfrm>
          <a:prstGeom prst="rect">
            <a:avLst/>
          </a:prstGeom>
          <a:noFill/>
          <a:ln/>
        </p:spPr>
        <p:txBody>
          <a:bodyPr wrap="none" rtlCol="0" anchor="t"/>
          <a:lstStyle/>
          <a:p>
            <a:pPr marL="0" indent="0">
              <a:lnSpc>
                <a:spcPts val="2313"/>
              </a:lnSpc>
              <a:buNone/>
            </a:pPr>
            <a:r>
              <a:rPr lang="en-US" sz="1850" b="1" dirty="0">
                <a:solidFill>
                  <a:srgbClr val="000000"/>
                </a:solidFill>
                <a:latin typeface="p22-mackinac-pro" pitchFamily="34" charset="0"/>
                <a:ea typeface="p22-mackinac-pro" pitchFamily="34" charset="-122"/>
                <a:cs typeface="p22-mackinac-pro" pitchFamily="34" charset="-120"/>
              </a:rPr>
              <a:t>Challenges with Non-English Languages</a:t>
            </a:r>
            <a:endParaRPr lang="en-US" sz="1850" dirty="0"/>
          </a:p>
        </p:txBody>
      </p:sp>
      <p:pic>
        <p:nvPicPr>
          <p:cNvPr id="19" name="Image 9" descr="preencoded.png"/>
          <p:cNvPicPr>
            <a:picLocks noChangeAspect="1"/>
          </p:cNvPicPr>
          <p:nvPr/>
        </p:nvPicPr>
        <p:blipFill>
          <a:blip r:embed="rId5"/>
          <a:stretch>
            <a:fillRect/>
          </a:stretch>
        </p:blipFill>
        <p:spPr>
          <a:xfrm>
            <a:off x="3614618" y="5715714"/>
            <a:ext cx="87987" cy="117396"/>
          </a:xfrm>
          <a:prstGeom prst="rect">
            <a:avLst/>
          </a:prstGeom>
        </p:spPr>
      </p:pic>
      <p:sp>
        <p:nvSpPr>
          <p:cNvPr id="20" name="Text 8"/>
          <p:cNvSpPr/>
          <p:nvPr/>
        </p:nvSpPr>
        <p:spPr>
          <a:xfrm>
            <a:off x="3829883" y="5628561"/>
            <a:ext cx="3649980" cy="293608"/>
          </a:xfrm>
          <a:prstGeom prst="rect">
            <a:avLst/>
          </a:prstGeom>
          <a:noFill/>
          <a:ln/>
        </p:spPr>
        <p:txBody>
          <a:bodyPr wrap="none" rtlCol="0" anchor="t"/>
          <a:lstStyle/>
          <a:p>
            <a:pPr marL="0" indent="0">
              <a:lnSpc>
                <a:spcPts val="2313"/>
              </a:lnSpc>
              <a:buNone/>
            </a:pPr>
            <a:r>
              <a:rPr lang="en-US" sz="1850" b="1" dirty="0">
                <a:solidFill>
                  <a:srgbClr val="000000"/>
                </a:solidFill>
                <a:latin typeface="p22-mackinac-pro" pitchFamily="34" charset="0"/>
                <a:ea typeface="p22-mackinac-pro" pitchFamily="34" charset="-122"/>
                <a:cs typeface="p22-mackinac-pro" pitchFamily="34" charset="-120"/>
              </a:rPr>
              <a:t>Sentiment Analysis Experiment</a:t>
            </a:r>
            <a:endParaRPr lang="en-US" sz="1850" dirty="0"/>
          </a:p>
        </p:txBody>
      </p:sp>
      <p:pic>
        <p:nvPicPr>
          <p:cNvPr id="21" name="Image 10" descr="preencoded.png"/>
          <p:cNvPicPr>
            <a:picLocks noChangeAspect="1"/>
          </p:cNvPicPr>
          <p:nvPr/>
        </p:nvPicPr>
        <p:blipFill>
          <a:blip r:embed="rId5"/>
          <a:stretch>
            <a:fillRect/>
          </a:stretch>
        </p:blipFill>
        <p:spPr>
          <a:xfrm>
            <a:off x="3614618" y="6185535"/>
            <a:ext cx="87987" cy="117396"/>
          </a:xfrm>
          <a:prstGeom prst="rect">
            <a:avLst/>
          </a:prstGeom>
        </p:spPr>
      </p:pic>
      <p:sp>
        <p:nvSpPr>
          <p:cNvPr id="22" name="Text 9"/>
          <p:cNvSpPr/>
          <p:nvPr/>
        </p:nvSpPr>
        <p:spPr>
          <a:xfrm>
            <a:off x="3829883" y="6098381"/>
            <a:ext cx="3596640" cy="293608"/>
          </a:xfrm>
          <a:prstGeom prst="rect">
            <a:avLst/>
          </a:prstGeom>
          <a:noFill/>
          <a:ln/>
        </p:spPr>
        <p:txBody>
          <a:bodyPr wrap="none" rtlCol="0" anchor="t"/>
          <a:lstStyle/>
          <a:p>
            <a:pPr marL="0" indent="0">
              <a:lnSpc>
                <a:spcPts val="2313"/>
              </a:lnSpc>
              <a:buNone/>
            </a:pPr>
            <a:r>
              <a:rPr lang="en-US" sz="1850" b="1" dirty="0">
                <a:solidFill>
                  <a:srgbClr val="000000"/>
                </a:solidFill>
                <a:latin typeface="p22-mackinac-pro" pitchFamily="34" charset="0"/>
                <a:ea typeface="p22-mackinac-pro" pitchFamily="34" charset="-122"/>
                <a:cs typeface="p22-mackinac-pro" pitchFamily="34" charset="-120"/>
              </a:rPr>
              <a:t>Complexity of Arabic Language</a:t>
            </a:r>
            <a:endParaRPr lang="en-US" sz="1850" dirty="0"/>
          </a:p>
        </p:txBody>
      </p:sp>
      <p:pic>
        <p:nvPicPr>
          <p:cNvPr id="23" name="Image 11" descr="preencoded.png"/>
          <p:cNvPicPr>
            <a:picLocks noChangeAspect="1"/>
          </p:cNvPicPr>
          <p:nvPr/>
        </p:nvPicPr>
        <p:blipFill>
          <a:blip r:embed="rId5"/>
          <a:stretch>
            <a:fillRect/>
          </a:stretch>
        </p:blipFill>
        <p:spPr>
          <a:xfrm>
            <a:off x="3614618" y="6655356"/>
            <a:ext cx="87987" cy="117396"/>
          </a:xfrm>
          <a:prstGeom prst="rect">
            <a:avLst/>
          </a:prstGeom>
        </p:spPr>
      </p:pic>
      <p:sp>
        <p:nvSpPr>
          <p:cNvPr id="24" name="Text 10"/>
          <p:cNvSpPr/>
          <p:nvPr/>
        </p:nvSpPr>
        <p:spPr>
          <a:xfrm>
            <a:off x="3829883" y="6568202"/>
            <a:ext cx="3810000" cy="293608"/>
          </a:xfrm>
          <a:prstGeom prst="rect">
            <a:avLst/>
          </a:prstGeom>
          <a:noFill/>
          <a:ln/>
        </p:spPr>
        <p:txBody>
          <a:bodyPr wrap="none" rtlCol="0" anchor="t"/>
          <a:lstStyle/>
          <a:p>
            <a:pPr marL="0" indent="0">
              <a:lnSpc>
                <a:spcPts val="2313"/>
              </a:lnSpc>
              <a:buNone/>
            </a:pPr>
            <a:r>
              <a:rPr lang="en-US" sz="1850" b="1" dirty="0">
                <a:solidFill>
                  <a:srgbClr val="000000"/>
                </a:solidFill>
                <a:latin typeface="p22-mackinac-pro" pitchFamily="34" charset="0"/>
                <a:ea typeface="p22-mackinac-pro" pitchFamily="34" charset="-122"/>
                <a:cs typeface="p22-mackinac-pro" pitchFamily="34" charset="-120"/>
              </a:rPr>
              <a:t>Utilizing Support Vector Machine</a:t>
            </a:r>
            <a:endParaRPr lang="en-US" sz="1850" dirty="0"/>
          </a:p>
        </p:txBody>
      </p:sp>
      <p:pic>
        <p:nvPicPr>
          <p:cNvPr id="25" name="Image 12" descr="preencoded.png"/>
          <p:cNvPicPr>
            <a:picLocks noChangeAspect="1"/>
          </p:cNvPicPr>
          <p:nvPr/>
        </p:nvPicPr>
        <p:blipFill>
          <a:blip r:embed="rId5"/>
          <a:stretch>
            <a:fillRect/>
          </a:stretch>
        </p:blipFill>
        <p:spPr>
          <a:xfrm>
            <a:off x="3614618" y="7125176"/>
            <a:ext cx="87987" cy="117396"/>
          </a:xfrm>
          <a:prstGeom prst="rect">
            <a:avLst/>
          </a:prstGeom>
        </p:spPr>
      </p:pic>
      <p:sp>
        <p:nvSpPr>
          <p:cNvPr id="26" name="Text 11"/>
          <p:cNvSpPr/>
          <p:nvPr/>
        </p:nvSpPr>
        <p:spPr>
          <a:xfrm>
            <a:off x="3829883" y="7038022"/>
            <a:ext cx="3901440" cy="293608"/>
          </a:xfrm>
          <a:prstGeom prst="rect">
            <a:avLst/>
          </a:prstGeom>
          <a:noFill/>
          <a:ln/>
        </p:spPr>
        <p:txBody>
          <a:bodyPr wrap="none" rtlCol="0" anchor="t"/>
          <a:lstStyle/>
          <a:p>
            <a:pPr marL="0" indent="0">
              <a:lnSpc>
                <a:spcPts val="2313"/>
              </a:lnSpc>
              <a:buNone/>
            </a:pPr>
            <a:r>
              <a:rPr lang="en-US" sz="1850" b="1" dirty="0">
                <a:solidFill>
                  <a:srgbClr val="000000"/>
                </a:solidFill>
                <a:latin typeface="p22-mackinac-pro" pitchFamily="34" charset="0"/>
                <a:ea typeface="p22-mackinac-pro" pitchFamily="34" charset="-122"/>
                <a:cs typeface="p22-mackinac-pro" pitchFamily="34" charset="-120"/>
              </a:rPr>
              <a:t>Data Mining and Experimentation</a:t>
            </a:r>
            <a:endParaRPr lang="en-US" sz="1850" dirty="0"/>
          </a:p>
        </p:txBody>
      </p:sp>
      <p:pic>
        <p:nvPicPr>
          <p:cNvPr id="27" name="Image 13" descr="preencoded.png"/>
          <p:cNvPicPr>
            <a:picLocks noChangeAspect="1"/>
          </p:cNvPicPr>
          <p:nvPr/>
        </p:nvPicPr>
        <p:blipFill>
          <a:blip r:embed="rId5"/>
          <a:stretch>
            <a:fillRect/>
          </a:stretch>
        </p:blipFill>
        <p:spPr>
          <a:xfrm>
            <a:off x="3614618" y="7594997"/>
            <a:ext cx="87987" cy="117396"/>
          </a:xfrm>
          <a:prstGeom prst="rect">
            <a:avLst/>
          </a:prstGeom>
        </p:spPr>
      </p:pic>
      <p:sp>
        <p:nvSpPr>
          <p:cNvPr id="28" name="Text 12"/>
          <p:cNvSpPr/>
          <p:nvPr/>
        </p:nvSpPr>
        <p:spPr>
          <a:xfrm>
            <a:off x="3829883" y="7507843"/>
            <a:ext cx="1927860" cy="293608"/>
          </a:xfrm>
          <a:prstGeom prst="rect">
            <a:avLst/>
          </a:prstGeom>
          <a:noFill/>
          <a:ln/>
        </p:spPr>
        <p:txBody>
          <a:bodyPr wrap="none" rtlCol="0" anchor="t"/>
          <a:lstStyle/>
          <a:p>
            <a:pPr marL="0" indent="0">
              <a:lnSpc>
                <a:spcPts val="2313"/>
              </a:lnSpc>
              <a:buNone/>
            </a:pPr>
            <a:r>
              <a:rPr lang="en-US" sz="1850" b="1" dirty="0">
                <a:solidFill>
                  <a:srgbClr val="000000"/>
                </a:solidFill>
                <a:latin typeface="p22-mackinac-pro" pitchFamily="34" charset="0"/>
                <a:ea typeface="p22-mackinac-pro" pitchFamily="34" charset="-122"/>
                <a:cs typeface="p22-mackinac-pro" pitchFamily="34" charset="-120"/>
              </a:rPr>
              <a:t>Data Acquisition</a:t>
            </a:r>
            <a:endParaRPr lang="en-US" sz="1850" dirty="0"/>
          </a:p>
        </p:txBody>
      </p:sp>
      <p:pic>
        <p:nvPicPr>
          <p:cNvPr id="29" name="Image 14"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330928"/>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sp>
        <p:nvSpPr>
          <p:cNvPr id="4" name="Text 1"/>
          <p:cNvSpPr/>
          <p:nvPr/>
        </p:nvSpPr>
        <p:spPr>
          <a:xfrm>
            <a:off x="3621167" y="427673"/>
            <a:ext cx="7388066" cy="972026"/>
          </a:xfrm>
          <a:prstGeom prst="rect">
            <a:avLst/>
          </a:prstGeom>
          <a:noFill/>
          <a:ln/>
        </p:spPr>
        <p:txBody>
          <a:bodyPr wrap="squar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Results of Using WEKA with Arabic Stemmer Khoja</a:t>
            </a:r>
            <a:endParaRPr lang="en-US" sz="3062" dirty="0"/>
          </a:p>
        </p:txBody>
      </p:sp>
      <p:sp>
        <p:nvSpPr>
          <p:cNvPr id="5" name="Text 2"/>
          <p:cNvSpPr/>
          <p:nvPr/>
        </p:nvSpPr>
        <p:spPr>
          <a:xfrm>
            <a:off x="3621167" y="1710690"/>
            <a:ext cx="7388066" cy="248722"/>
          </a:xfrm>
          <a:prstGeom prst="rect">
            <a:avLst/>
          </a:prstGeom>
          <a:noFill/>
          <a:ln/>
        </p:spPr>
        <p:txBody>
          <a:bodyPr wrap="none" rtlCol="0" anchor="t"/>
          <a:lstStyle/>
          <a:p>
            <a:pPr marL="0" indent="0">
              <a:lnSpc>
                <a:spcPts val="1960"/>
              </a:lnSpc>
              <a:buNone/>
            </a:pPr>
            <a:endParaRPr lang="en-US" sz="1225" dirty="0"/>
          </a:p>
        </p:txBody>
      </p:sp>
      <p:sp>
        <p:nvSpPr>
          <p:cNvPr id="6" name="Shape 3"/>
          <p:cNvSpPr/>
          <p:nvPr/>
        </p:nvSpPr>
        <p:spPr>
          <a:xfrm>
            <a:off x="3621167" y="2134314"/>
            <a:ext cx="7388066" cy="5921693"/>
          </a:xfrm>
          <a:prstGeom prst="roundRect">
            <a:avLst>
              <a:gd name="adj" fmla="val 1182"/>
            </a:avLst>
          </a:prstGeom>
          <a:noFill/>
          <a:ln w="9644">
            <a:solidFill>
              <a:srgbClr val="000000">
                <a:alpha val="8000"/>
              </a:srgbClr>
            </a:solidFill>
            <a:prstDash val="solid"/>
          </a:ln>
        </p:spPr>
        <p:txBody>
          <a:bodyPr/>
          <a:lstStyle/>
          <a:p>
            <a:endParaRPr lang="en-GB"/>
          </a:p>
        </p:txBody>
      </p:sp>
      <p:sp>
        <p:nvSpPr>
          <p:cNvPr id="7" name="Shape 4"/>
          <p:cNvSpPr/>
          <p:nvPr/>
        </p:nvSpPr>
        <p:spPr>
          <a:xfrm>
            <a:off x="3630811" y="2143958"/>
            <a:ext cx="7368778" cy="450413"/>
          </a:xfrm>
          <a:prstGeom prst="rect">
            <a:avLst/>
          </a:prstGeom>
          <a:solidFill>
            <a:srgbClr val="FFFFFF">
              <a:alpha val="4000"/>
            </a:srgbClr>
          </a:solidFill>
          <a:ln/>
        </p:spPr>
        <p:txBody>
          <a:bodyPr/>
          <a:lstStyle/>
          <a:p>
            <a:endParaRPr lang="en-GB"/>
          </a:p>
        </p:txBody>
      </p:sp>
      <p:sp>
        <p:nvSpPr>
          <p:cNvPr id="8" name="Text 5"/>
          <p:cNvSpPr/>
          <p:nvPr/>
        </p:nvSpPr>
        <p:spPr>
          <a:xfrm>
            <a:off x="3786307" y="2244804"/>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Step</a:t>
            </a:r>
            <a:endParaRPr lang="en-US" sz="1225" dirty="0"/>
          </a:p>
        </p:txBody>
      </p:sp>
      <p:sp>
        <p:nvSpPr>
          <p:cNvPr id="9" name="Text 6"/>
          <p:cNvSpPr/>
          <p:nvPr/>
        </p:nvSpPr>
        <p:spPr>
          <a:xfrm>
            <a:off x="7474506" y="2244804"/>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Description</a:t>
            </a:r>
            <a:endParaRPr lang="en-US" sz="1225" dirty="0"/>
          </a:p>
        </p:txBody>
      </p:sp>
      <p:sp>
        <p:nvSpPr>
          <p:cNvPr id="10" name="Shape 7"/>
          <p:cNvSpPr/>
          <p:nvPr/>
        </p:nvSpPr>
        <p:spPr>
          <a:xfrm>
            <a:off x="3630811" y="2594372"/>
            <a:ext cx="7368778" cy="450413"/>
          </a:xfrm>
          <a:prstGeom prst="rect">
            <a:avLst/>
          </a:prstGeom>
          <a:solidFill>
            <a:srgbClr val="000000">
              <a:alpha val="4000"/>
            </a:srgbClr>
          </a:solidFill>
          <a:ln/>
        </p:spPr>
        <p:txBody>
          <a:bodyPr/>
          <a:lstStyle/>
          <a:p>
            <a:endParaRPr lang="en-GB"/>
          </a:p>
        </p:txBody>
      </p:sp>
      <p:sp>
        <p:nvSpPr>
          <p:cNvPr id="11" name="Text 8"/>
          <p:cNvSpPr/>
          <p:nvPr/>
        </p:nvSpPr>
        <p:spPr>
          <a:xfrm>
            <a:off x="3786307" y="2695218"/>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Tools Used</a:t>
            </a:r>
            <a:endParaRPr lang="en-US" sz="1225" dirty="0"/>
          </a:p>
        </p:txBody>
      </p:sp>
      <p:sp>
        <p:nvSpPr>
          <p:cNvPr id="12" name="Text 9"/>
          <p:cNvSpPr/>
          <p:nvPr/>
        </p:nvSpPr>
        <p:spPr>
          <a:xfrm>
            <a:off x="7474506" y="2695218"/>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WEKA</a:t>
            </a:r>
            <a:endParaRPr lang="en-US" sz="1225" dirty="0"/>
          </a:p>
        </p:txBody>
      </p:sp>
      <p:sp>
        <p:nvSpPr>
          <p:cNvPr id="13" name="Shape 10"/>
          <p:cNvSpPr/>
          <p:nvPr/>
        </p:nvSpPr>
        <p:spPr>
          <a:xfrm>
            <a:off x="3630811" y="3044785"/>
            <a:ext cx="7368778" cy="450413"/>
          </a:xfrm>
          <a:prstGeom prst="rect">
            <a:avLst/>
          </a:prstGeom>
          <a:solidFill>
            <a:srgbClr val="FFFFFF">
              <a:alpha val="4000"/>
            </a:srgbClr>
          </a:solidFill>
          <a:ln/>
        </p:spPr>
        <p:txBody>
          <a:bodyPr/>
          <a:lstStyle/>
          <a:p>
            <a:endParaRPr lang="en-GB"/>
          </a:p>
        </p:txBody>
      </p:sp>
      <p:sp>
        <p:nvSpPr>
          <p:cNvPr id="14" name="Text 11"/>
          <p:cNvSpPr/>
          <p:nvPr/>
        </p:nvSpPr>
        <p:spPr>
          <a:xfrm>
            <a:off x="3786307" y="3145631"/>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Stemmer</a:t>
            </a:r>
            <a:endParaRPr lang="en-US" sz="1225" dirty="0"/>
          </a:p>
        </p:txBody>
      </p:sp>
      <p:sp>
        <p:nvSpPr>
          <p:cNvPr id="15" name="Text 12"/>
          <p:cNvSpPr/>
          <p:nvPr/>
        </p:nvSpPr>
        <p:spPr>
          <a:xfrm>
            <a:off x="7474506" y="3145631"/>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ArabicStemmerKhoja</a:t>
            </a:r>
            <a:endParaRPr lang="en-US" sz="1225" dirty="0"/>
          </a:p>
        </p:txBody>
      </p:sp>
      <p:sp>
        <p:nvSpPr>
          <p:cNvPr id="16" name="Shape 13"/>
          <p:cNvSpPr/>
          <p:nvPr/>
        </p:nvSpPr>
        <p:spPr>
          <a:xfrm>
            <a:off x="3630811" y="3495199"/>
            <a:ext cx="7368778" cy="450413"/>
          </a:xfrm>
          <a:prstGeom prst="rect">
            <a:avLst/>
          </a:prstGeom>
          <a:solidFill>
            <a:srgbClr val="000000">
              <a:alpha val="4000"/>
            </a:srgbClr>
          </a:solidFill>
          <a:ln/>
        </p:spPr>
        <p:txBody>
          <a:bodyPr/>
          <a:lstStyle/>
          <a:p>
            <a:endParaRPr lang="en-GB"/>
          </a:p>
        </p:txBody>
      </p:sp>
      <p:sp>
        <p:nvSpPr>
          <p:cNvPr id="17" name="Text 14"/>
          <p:cNvSpPr/>
          <p:nvPr/>
        </p:nvSpPr>
        <p:spPr>
          <a:xfrm>
            <a:off x="3786307" y="3596045"/>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Classifier</a:t>
            </a:r>
            <a:endParaRPr lang="en-US" sz="1225" dirty="0"/>
          </a:p>
        </p:txBody>
      </p:sp>
      <p:sp>
        <p:nvSpPr>
          <p:cNvPr id="18" name="Text 15"/>
          <p:cNvSpPr/>
          <p:nvPr/>
        </p:nvSpPr>
        <p:spPr>
          <a:xfrm>
            <a:off x="7474506" y="3596045"/>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SVM</a:t>
            </a:r>
            <a:endParaRPr lang="en-US" sz="1225" dirty="0"/>
          </a:p>
        </p:txBody>
      </p:sp>
      <p:sp>
        <p:nvSpPr>
          <p:cNvPr id="19" name="Shape 16"/>
          <p:cNvSpPr/>
          <p:nvPr/>
        </p:nvSpPr>
        <p:spPr>
          <a:xfrm>
            <a:off x="3630811" y="3945612"/>
            <a:ext cx="7368778" cy="699135"/>
          </a:xfrm>
          <a:prstGeom prst="rect">
            <a:avLst/>
          </a:prstGeom>
          <a:solidFill>
            <a:srgbClr val="FFFFFF">
              <a:alpha val="4000"/>
            </a:srgbClr>
          </a:solidFill>
          <a:ln/>
        </p:spPr>
        <p:txBody>
          <a:bodyPr/>
          <a:lstStyle/>
          <a:p>
            <a:endParaRPr lang="en-GB"/>
          </a:p>
        </p:txBody>
      </p:sp>
      <p:sp>
        <p:nvSpPr>
          <p:cNvPr id="20" name="Text 17"/>
          <p:cNvSpPr/>
          <p:nvPr/>
        </p:nvSpPr>
        <p:spPr>
          <a:xfrm>
            <a:off x="3786307" y="4046458"/>
            <a:ext cx="3369588" cy="497443"/>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Experiment with ArabicStemmerKhoja in WEKA</a:t>
            </a:r>
            <a:endParaRPr lang="en-US" sz="1225" dirty="0"/>
          </a:p>
        </p:txBody>
      </p:sp>
      <p:sp>
        <p:nvSpPr>
          <p:cNvPr id="21" name="Text 18"/>
          <p:cNvSpPr/>
          <p:nvPr/>
        </p:nvSpPr>
        <p:spPr>
          <a:xfrm>
            <a:off x="7474506" y="4046458"/>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Total tweets: 17,748</a:t>
            </a:r>
            <a:endParaRPr lang="en-US" sz="1225" dirty="0"/>
          </a:p>
        </p:txBody>
      </p:sp>
      <p:sp>
        <p:nvSpPr>
          <p:cNvPr id="22" name="Shape 19"/>
          <p:cNvSpPr/>
          <p:nvPr/>
        </p:nvSpPr>
        <p:spPr>
          <a:xfrm>
            <a:off x="3630811" y="4644747"/>
            <a:ext cx="7368778" cy="450413"/>
          </a:xfrm>
          <a:prstGeom prst="rect">
            <a:avLst/>
          </a:prstGeom>
          <a:solidFill>
            <a:srgbClr val="000000">
              <a:alpha val="4000"/>
            </a:srgbClr>
          </a:solidFill>
          <a:ln/>
        </p:spPr>
        <p:txBody>
          <a:bodyPr/>
          <a:lstStyle/>
          <a:p>
            <a:endParaRPr lang="en-GB"/>
          </a:p>
        </p:txBody>
      </p:sp>
      <p:sp>
        <p:nvSpPr>
          <p:cNvPr id="23" name="Text 20"/>
          <p:cNvSpPr/>
          <p:nvPr/>
        </p:nvSpPr>
        <p:spPr>
          <a:xfrm>
            <a:off x="3786307" y="4745593"/>
            <a:ext cx="3369588" cy="248722"/>
          </a:xfrm>
          <a:prstGeom prst="rect">
            <a:avLst/>
          </a:prstGeom>
          <a:noFill/>
          <a:ln/>
        </p:spPr>
        <p:txBody>
          <a:bodyPr wrap="none" rtlCol="0" anchor="t"/>
          <a:lstStyle/>
          <a:p>
            <a:pPr marL="0" indent="0">
              <a:lnSpc>
                <a:spcPts val="1960"/>
              </a:lnSpc>
              <a:buNone/>
            </a:pPr>
            <a:endParaRPr lang="en-US" sz="1225" dirty="0"/>
          </a:p>
        </p:txBody>
      </p:sp>
      <p:sp>
        <p:nvSpPr>
          <p:cNvPr id="24" name="Text 21"/>
          <p:cNvSpPr/>
          <p:nvPr/>
        </p:nvSpPr>
        <p:spPr>
          <a:xfrm>
            <a:off x="7474506" y="4745593"/>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Correctly classified tweets: 15,154</a:t>
            </a:r>
            <a:endParaRPr lang="en-US" sz="1225" dirty="0"/>
          </a:p>
        </p:txBody>
      </p:sp>
      <p:sp>
        <p:nvSpPr>
          <p:cNvPr id="25" name="Shape 22"/>
          <p:cNvSpPr/>
          <p:nvPr/>
        </p:nvSpPr>
        <p:spPr>
          <a:xfrm>
            <a:off x="3630811" y="5095161"/>
            <a:ext cx="7368778" cy="450413"/>
          </a:xfrm>
          <a:prstGeom prst="rect">
            <a:avLst/>
          </a:prstGeom>
          <a:solidFill>
            <a:srgbClr val="FFFFFF">
              <a:alpha val="4000"/>
            </a:srgbClr>
          </a:solidFill>
          <a:ln/>
        </p:spPr>
        <p:txBody>
          <a:bodyPr/>
          <a:lstStyle/>
          <a:p>
            <a:endParaRPr lang="en-GB"/>
          </a:p>
        </p:txBody>
      </p:sp>
      <p:sp>
        <p:nvSpPr>
          <p:cNvPr id="26" name="Text 23"/>
          <p:cNvSpPr/>
          <p:nvPr/>
        </p:nvSpPr>
        <p:spPr>
          <a:xfrm>
            <a:off x="3786307" y="5196007"/>
            <a:ext cx="3369588" cy="248722"/>
          </a:xfrm>
          <a:prstGeom prst="rect">
            <a:avLst/>
          </a:prstGeom>
          <a:noFill/>
          <a:ln/>
        </p:spPr>
        <p:txBody>
          <a:bodyPr wrap="none" rtlCol="0" anchor="t"/>
          <a:lstStyle/>
          <a:p>
            <a:pPr marL="0" indent="0">
              <a:lnSpc>
                <a:spcPts val="1960"/>
              </a:lnSpc>
              <a:buNone/>
            </a:pPr>
            <a:endParaRPr lang="en-US" sz="1225" dirty="0"/>
          </a:p>
        </p:txBody>
      </p:sp>
      <p:sp>
        <p:nvSpPr>
          <p:cNvPr id="27" name="Text 24"/>
          <p:cNvSpPr/>
          <p:nvPr/>
        </p:nvSpPr>
        <p:spPr>
          <a:xfrm>
            <a:off x="7474506" y="5196007"/>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Accuracy: Approximately 85.3843%</a:t>
            </a:r>
            <a:endParaRPr lang="en-US" sz="1225" dirty="0"/>
          </a:p>
        </p:txBody>
      </p:sp>
      <p:sp>
        <p:nvSpPr>
          <p:cNvPr id="28" name="Shape 25"/>
          <p:cNvSpPr/>
          <p:nvPr/>
        </p:nvSpPr>
        <p:spPr>
          <a:xfrm>
            <a:off x="3630811" y="5545574"/>
            <a:ext cx="7368778" cy="450413"/>
          </a:xfrm>
          <a:prstGeom prst="rect">
            <a:avLst/>
          </a:prstGeom>
          <a:solidFill>
            <a:srgbClr val="000000">
              <a:alpha val="4000"/>
            </a:srgbClr>
          </a:solidFill>
          <a:ln/>
        </p:spPr>
        <p:txBody>
          <a:bodyPr/>
          <a:lstStyle/>
          <a:p>
            <a:endParaRPr lang="en-GB"/>
          </a:p>
        </p:txBody>
      </p:sp>
      <p:sp>
        <p:nvSpPr>
          <p:cNvPr id="29" name="Text 26"/>
          <p:cNvSpPr/>
          <p:nvPr/>
        </p:nvSpPr>
        <p:spPr>
          <a:xfrm>
            <a:off x="3786307" y="5646420"/>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Performance Metrics</a:t>
            </a:r>
            <a:endParaRPr lang="en-US" sz="1225" dirty="0"/>
          </a:p>
        </p:txBody>
      </p:sp>
      <p:sp>
        <p:nvSpPr>
          <p:cNvPr id="30" name="Text 27"/>
          <p:cNvSpPr/>
          <p:nvPr/>
        </p:nvSpPr>
        <p:spPr>
          <a:xfrm>
            <a:off x="7474506" y="5646420"/>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Precision (P): 0.851</a:t>
            </a:r>
            <a:endParaRPr lang="en-US" sz="1225" dirty="0"/>
          </a:p>
        </p:txBody>
      </p:sp>
      <p:sp>
        <p:nvSpPr>
          <p:cNvPr id="31" name="Shape 28"/>
          <p:cNvSpPr/>
          <p:nvPr/>
        </p:nvSpPr>
        <p:spPr>
          <a:xfrm>
            <a:off x="3630811" y="5995988"/>
            <a:ext cx="7368778" cy="450413"/>
          </a:xfrm>
          <a:prstGeom prst="rect">
            <a:avLst/>
          </a:prstGeom>
          <a:solidFill>
            <a:srgbClr val="FFFFFF">
              <a:alpha val="4000"/>
            </a:srgbClr>
          </a:solidFill>
          <a:ln/>
        </p:spPr>
        <p:txBody>
          <a:bodyPr/>
          <a:lstStyle/>
          <a:p>
            <a:endParaRPr lang="en-GB"/>
          </a:p>
        </p:txBody>
      </p:sp>
      <p:sp>
        <p:nvSpPr>
          <p:cNvPr id="32" name="Text 29"/>
          <p:cNvSpPr/>
          <p:nvPr/>
        </p:nvSpPr>
        <p:spPr>
          <a:xfrm>
            <a:off x="3786307" y="6096833"/>
            <a:ext cx="3369588" cy="248722"/>
          </a:xfrm>
          <a:prstGeom prst="rect">
            <a:avLst/>
          </a:prstGeom>
          <a:noFill/>
          <a:ln/>
        </p:spPr>
        <p:txBody>
          <a:bodyPr wrap="none" rtlCol="0" anchor="t"/>
          <a:lstStyle/>
          <a:p>
            <a:pPr marL="0" indent="0">
              <a:lnSpc>
                <a:spcPts val="1960"/>
              </a:lnSpc>
              <a:buNone/>
            </a:pPr>
            <a:endParaRPr lang="en-US" sz="1225" dirty="0"/>
          </a:p>
        </p:txBody>
      </p:sp>
      <p:sp>
        <p:nvSpPr>
          <p:cNvPr id="33" name="Text 30"/>
          <p:cNvSpPr/>
          <p:nvPr/>
        </p:nvSpPr>
        <p:spPr>
          <a:xfrm>
            <a:off x="7474506" y="6096833"/>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Recall (R): 0.854</a:t>
            </a:r>
            <a:endParaRPr lang="en-US" sz="1225" dirty="0"/>
          </a:p>
        </p:txBody>
      </p:sp>
      <p:sp>
        <p:nvSpPr>
          <p:cNvPr id="34" name="Shape 31"/>
          <p:cNvSpPr/>
          <p:nvPr/>
        </p:nvSpPr>
        <p:spPr>
          <a:xfrm>
            <a:off x="3630811" y="6446401"/>
            <a:ext cx="7368778" cy="450413"/>
          </a:xfrm>
          <a:prstGeom prst="rect">
            <a:avLst/>
          </a:prstGeom>
          <a:solidFill>
            <a:srgbClr val="000000">
              <a:alpha val="4000"/>
            </a:srgbClr>
          </a:solidFill>
          <a:ln/>
        </p:spPr>
        <p:txBody>
          <a:bodyPr/>
          <a:lstStyle/>
          <a:p>
            <a:endParaRPr lang="en-GB"/>
          </a:p>
        </p:txBody>
      </p:sp>
      <p:sp>
        <p:nvSpPr>
          <p:cNvPr id="35" name="Text 32"/>
          <p:cNvSpPr/>
          <p:nvPr/>
        </p:nvSpPr>
        <p:spPr>
          <a:xfrm>
            <a:off x="3786307" y="6547247"/>
            <a:ext cx="3369588" cy="248722"/>
          </a:xfrm>
          <a:prstGeom prst="rect">
            <a:avLst/>
          </a:prstGeom>
          <a:noFill/>
          <a:ln/>
        </p:spPr>
        <p:txBody>
          <a:bodyPr wrap="none" rtlCol="0" anchor="t"/>
          <a:lstStyle/>
          <a:p>
            <a:pPr marL="0" indent="0">
              <a:lnSpc>
                <a:spcPts val="1960"/>
              </a:lnSpc>
              <a:buNone/>
            </a:pPr>
            <a:endParaRPr lang="en-US" sz="1225" dirty="0"/>
          </a:p>
        </p:txBody>
      </p:sp>
      <p:sp>
        <p:nvSpPr>
          <p:cNvPr id="36" name="Text 33"/>
          <p:cNvSpPr/>
          <p:nvPr/>
        </p:nvSpPr>
        <p:spPr>
          <a:xfrm>
            <a:off x="7474506" y="6547247"/>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F1-score (F): 0.852</a:t>
            </a:r>
            <a:endParaRPr lang="en-US" sz="1225" dirty="0"/>
          </a:p>
        </p:txBody>
      </p:sp>
      <p:sp>
        <p:nvSpPr>
          <p:cNvPr id="37" name="Shape 34"/>
          <p:cNvSpPr/>
          <p:nvPr/>
        </p:nvSpPr>
        <p:spPr>
          <a:xfrm>
            <a:off x="3630811" y="6896814"/>
            <a:ext cx="7368778" cy="699135"/>
          </a:xfrm>
          <a:prstGeom prst="rect">
            <a:avLst/>
          </a:prstGeom>
          <a:solidFill>
            <a:srgbClr val="FFFFFF">
              <a:alpha val="4000"/>
            </a:srgbClr>
          </a:solidFill>
          <a:ln/>
        </p:spPr>
        <p:txBody>
          <a:bodyPr/>
          <a:lstStyle/>
          <a:p>
            <a:endParaRPr lang="en-GB"/>
          </a:p>
        </p:txBody>
      </p:sp>
      <p:sp>
        <p:nvSpPr>
          <p:cNvPr id="38" name="Text 35"/>
          <p:cNvSpPr/>
          <p:nvPr/>
        </p:nvSpPr>
        <p:spPr>
          <a:xfrm>
            <a:off x="3786307" y="6997660"/>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Threshold Curve</a:t>
            </a:r>
            <a:endParaRPr lang="en-US" sz="1225" dirty="0"/>
          </a:p>
        </p:txBody>
      </p:sp>
      <p:sp>
        <p:nvSpPr>
          <p:cNvPr id="39" name="Text 36"/>
          <p:cNvSpPr/>
          <p:nvPr/>
        </p:nvSpPr>
        <p:spPr>
          <a:xfrm>
            <a:off x="7474506" y="6997660"/>
            <a:ext cx="3369588" cy="497443"/>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Graphical representation of Precision (P) and Recall (R)</a:t>
            </a:r>
            <a:endParaRPr lang="en-US" sz="1225" dirty="0"/>
          </a:p>
        </p:txBody>
      </p:sp>
      <p:sp>
        <p:nvSpPr>
          <p:cNvPr id="40" name="Shape 37"/>
          <p:cNvSpPr/>
          <p:nvPr/>
        </p:nvSpPr>
        <p:spPr>
          <a:xfrm>
            <a:off x="3630811" y="7595949"/>
            <a:ext cx="7368778" cy="450413"/>
          </a:xfrm>
          <a:prstGeom prst="rect">
            <a:avLst/>
          </a:prstGeom>
          <a:solidFill>
            <a:srgbClr val="000000">
              <a:alpha val="4000"/>
            </a:srgbClr>
          </a:solidFill>
          <a:ln/>
        </p:spPr>
        <p:txBody>
          <a:bodyPr/>
          <a:lstStyle/>
          <a:p>
            <a:endParaRPr lang="en-GB"/>
          </a:p>
        </p:txBody>
      </p:sp>
      <p:sp>
        <p:nvSpPr>
          <p:cNvPr id="41" name="Text 38"/>
          <p:cNvSpPr/>
          <p:nvPr/>
        </p:nvSpPr>
        <p:spPr>
          <a:xfrm>
            <a:off x="3786307" y="7696795"/>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Time Required</a:t>
            </a:r>
            <a:endParaRPr lang="en-US" sz="1225" dirty="0"/>
          </a:p>
        </p:txBody>
      </p:sp>
      <p:sp>
        <p:nvSpPr>
          <p:cNvPr id="42" name="Text 39"/>
          <p:cNvSpPr/>
          <p:nvPr/>
        </p:nvSpPr>
        <p:spPr>
          <a:xfrm>
            <a:off x="7474506" y="7696795"/>
            <a:ext cx="3369588" cy="248722"/>
          </a:xfrm>
          <a:prstGeom prst="rect">
            <a:avLst/>
          </a:prstGeom>
          <a:noFill/>
          <a:ln/>
        </p:spPr>
        <p:txBody>
          <a:bodyPr wrap="non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 Building model: 212.12 seconds</a:t>
            </a:r>
            <a:endParaRPr lang="en-US" sz="1225" dirty="0"/>
          </a:p>
        </p:txBody>
      </p:sp>
      <p:sp>
        <p:nvSpPr>
          <p:cNvPr id="43" name="Text 40"/>
          <p:cNvSpPr/>
          <p:nvPr/>
        </p:nvSpPr>
        <p:spPr>
          <a:xfrm>
            <a:off x="3621167" y="8230910"/>
            <a:ext cx="7388066" cy="248722"/>
          </a:xfrm>
          <a:prstGeom prst="rect">
            <a:avLst/>
          </a:prstGeom>
          <a:noFill/>
          <a:ln/>
        </p:spPr>
        <p:txBody>
          <a:bodyPr wrap="none" rtlCol="0" anchor="t"/>
          <a:lstStyle/>
          <a:p>
            <a:pPr marL="0" indent="0">
              <a:lnSpc>
                <a:spcPts val="1960"/>
              </a:lnSpc>
              <a:buNone/>
            </a:pPr>
            <a:endParaRPr lang="en-US" sz="1225" dirty="0"/>
          </a:p>
        </p:txBody>
      </p:sp>
      <p:sp>
        <p:nvSpPr>
          <p:cNvPr id="44" name="Text 41"/>
          <p:cNvSpPr/>
          <p:nvPr/>
        </p:nvSpPr>
        <p:spPr>
          <a:xfrm>
            <a:off x="3621167" y="8654534"/>
            <a:ext cx="7388066" cy="248722"/>
          </a:xfrm>
          <a:prstGeom prst="rect">
            <a:avLst/>
          </a:prstGeom>
          <a:noFill/>
          <a:ln/>
        </p:spPr>
        <p:txBody>
          <a:bodyPr wrap="none" rtlCol="0" anchor="t"/>
          <a:lstStyle/>
          <a:p>
            <a:pPr marL="0" indent="0">
              <a:lnSpc>
                <a:spcPts val="1960"/>
              </a:lnSpc>
              <a:buNone/>
            </a:pPr>
            <a:endParaRPr lang="en-US" sz="1225" dirty="0"/>
          </a:p>
        </p:txBody>
      </p:sp>
      <p:pic>
        <p:nvPicPr>
          <p:cNvPr id="4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1073">
            <a:solidFill>
              <a:srgbClr val="FFFFFF">
                <a:alpha val="64000"/>
              </a:srgbClr>
            </a:solidFill>
            <a:prstDash val="solid"/>
          </a:ln>
        </p:spPr>
        <p:txBody>
          <a:bodyPr/>
          <a:lstStyle/>
          <a:p>
            <a:endParaRPr lang="en-GB"/>
          </a:p>
        </p:txBody>
      </p:sp>
      <p:sp>
        <p:nvSpPr>
          <p:cNvPr id="4" name="Text 1"/>
          <p:cNvSpPr/>
          <p:nvPr/>
        </p:nvSpPr>
        <p:spPr>
          <a:xfrm>
            <a:off x="3087172" y="491014"/>
            <a:ext cx="8456057" cy="1112520"/>
          </a:xfrm>
          <a:prstGeom prst="rect">
            <a:avLst/>
          </a:prstGeom>
          <a:noFill/>
          <a:ln/>
        </p:spPr>
        <p:txBody>
          <a:bodyPr wrap="square" rtlCol="0" anchor="t"/>
          <a:lstStyle/>
          <a:p>
            <a:pPr marL="0" indent="0">
              <a:lnSpc>
                <a:spcPts val="4380"/>
              </a:lnSpc>
              <a:buNone/>
            </a:pPr>
            <a:r>
              <a:rPr lang="en-US" sz="3504" b="1" dirty="0">
                <a:solidFill>
                  <a:srgbClr val="000000"/>
                </a:solidFill>
                <a:latin typeface="p22-mackinac-pro" pitchFamily="34" charset="0"/>
                <a:ea typeface="p22-mackinac-pro" pitchFamily="34" charset="-122"/>
                <a:cs typeface="p22-mackinac-pro" pitchFamily="34" charset="-120"/>
              </a:rPr>
              <a:t>Result of Using WEKA with ArabicStemmer Khoja</a:t>
            </a:r>
            <a:endParaRPr lang="en-US" sz="3504" dirty="0"/>
          </a:p>
        </p:txBody>
      </p:sp>
      <p:pic>
        <p:nvPicPr>
          <p:cNvPr id="5" name="Image 1" descr="preencoded.png"/>
          <p:cNvPicPr>
            <a:picLocks noChangeAspect="1"/>
          </p:cNvPicPr>
          <p:nvPr/>
        </p:nvPicPr>
        <p:blipFill>
          <a:blip r:embed="rId4"/>
          <a:stretch>
            <a:fillRect/>
          </a:stretch>
        </p:blipFill>
        <p:spPr>
          <a:xfrm>
            <a:off x="3087172" y="1959531"/>
            <a:ext cx="7427476" cy="5778937"/>
          </a:xfrm>
          <a:prstGeom prst="rect">
            <a:avLst/>
          </a:prstGeom>
        </p:spPr>
      </p:pic>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Text 1"/>
          <p:cNvSpPr/>
          <p:nvPr/>
        </p:nvSpPr>
        <p:spPr>
          <a:xfrm>
            <a:off x="2037993" y="1822013"/>
            <a:ext cx="10554414" cy="2083118"/>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Results of the Experiment  performed with the Python supported with the SVM classifier</a:t>
            </a:r>
            <a:endParaRPr lang="en-US" sz="4374" dirty="0"/>
          </a:p>
        </p:txBody>
      </p:sp>
      <p:pic>
        <p:nvPicPr>
          <p:cNvPr id="5" name="Image 1" descr="preencoded.png"/>
          <p:cNvPicPr>
            <a:picLocks noChangeAspect="1"/>
          </p:cNvPicPr>
          <p:nvPr/>
        </p:nvPicPr>
        <p:blipFill>
          <a:blip r:embed="rId4"/>
          <a:stretch>
            <a:fillRect/>
          </a:stretch>
        </p:blipFill>
        <p:spPr>
          <a:xfrm>
            <a:off x="2037993" y="4349472"/>
            <a:ext cx="8134945" cy="2057995"/>
          </a:xfrm>
          <a:prstGeom prst="rect">
            <a:avLst/>
          </a:prstGeom>
        </p:spPr>
      </p:pic>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FFFFFF">
              <a:alpha val="75000"/>
            </a:srgbClr>
          </a:solidFill>
          <a:ln w="13097">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2328863" y="577334"/>
            <a:ext cx="8386405" cy="7076837"/>
          </a:xfrm>
          <a:prstGeom prst="rect">
            <a:avLst/>
          </a:prstGeom>
        </p:spPr>
      </p:pic>
      <p:pic>
        <p:nvPicPr>
          <p:cNvPr id="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0239">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70917" y="1600676"/>
            <a:ext cx="3285053" cy="513278"/>
          </a:xfrm>
          <a:prstGeom prst="rect">
            <a:avLst/>
          </a:prstGeom>
          <a:noFill/>
          <a:ln/>
        </p:spPr>
        <p:txBody>
          <a:bodyPr wrap="none" rtlCol="0" anchor="t"/>
          <a:lstStyle/>
          <a:p>
            <a:pPr marL="0" indent="0">
              <a:lnSpc>
                <a:spcPts val="4042"/>
              </a:lnSpc>
              <a:buNone/>
            </a:pPr>
            <a:r>
              <a:rPr lang="en-US" sz="3233" b="1" dirty="0">
                <a:solidFill>
                  <a:srgbClr val="000000"/>
                </a:solidFill>
                <a:latin typeface="p22-mackinac-pro" pitchFamily="34" charset="0"/>
                <a:ea typeface="p22-mackinac-pro" pitchFamily="34" charset="-122"/>
                <a:cs typeface="p22-mackinac-pro" pitchFamily="34" charset="-120"/>
              </a:rPr>
              <a:t>Discussion</a:t>
            </a:r>
            <a:endParaRPr lang="en-US" sz="3233" dirty="0"/>
          </a:p>
        </p:txBody>
      </p:sp>
      <p:sp>
        <p:nvSpPr>
          <p:cNvPr id="6" name="Shape 2"/>
          <p:cNvSpPr/>
          <p:nvPr/>
        </p:nvSpPr>
        <p:spPr>
          <a:xfrm>
            <a:off x="670917" y="2421850"/>
            <a:ext cx="205264" cy="205264"/>
          </a:xfrm>
          <a:prstGeom prst="roundRect">
            <a:avLst>
              <a:gd name="adj" fmla="val 45012"/>
            </a:avLst>
          </a:prstGeom>
          <a:noFill/>
          <a:ln w="25598">
            <a:solidFill>
              <a:srgbClr val="007EBD"/>
            </a:solidFill>
            <a:prstDash val="solid"/>
          </a:ln>
        </p:spPr>
        <p:txBody>
          <a:bodyPr/>
          <a:lstStyle/>
          <a:p>
            <a:endParaRPr lang="en-GB"/>
          </a:p>
        </p:txBody>
      </p:sp>
      <p:sp>
        <p:nvSpPr>
          <p:cNvPr id="7" name="Text 3"/>
          <p:cNvSpPr/>
          <p:nvPr/>
        </p:nvSpPr>
        <p:spPr>
          <a:xfrm>
            <a:off x="999411" y="2360295"/>
            <a:ext cx="7473553" cy="656749"/>
          </a:xfrm>
          <a:prstGeom prst="rect">
            <a:avLst/>
          </a:prstGeom>
          <a:noFill/>
          <a:ln/>
        </p:spPr>
        <p:txBody>
          <a:bodyPr wrap="square" rtlCol="0" anchor="t"/>
          <a:lstStyle/>
          <a:p>
            <a:pPr marL="0" indent="0" algn="l">
              <a:lnSpc>
                <a:spcPts val="2587"/>
              </a:lnSpc>
              <a:buNone/>
            </a:pPr>
            <a:r>
              <a:rPr lang="en-US" sz="1617" b="1" dirty="0">
                <a:solidFill>
                  <a:srgbClr val="272525"/>
                </a:solidFill>
                <a:latin typeface="Eudoxus Sans" pitchFamily="34" charset="0"/>
                <a:ea typeface="Eudoxus Sans" pitchFamily="34" charset="-122"/>
                <a:cs typeface="Eudoxus Sans" pitchFamily="34" charset="-120"/>
              </a:rPr>
              <a:t>Cyberbullying in Arabic tweets was detected using Sentiment Analysis and Machine Learning techniques.</a:t>
            </a:r>
            <a:endParaRPr lang="en-US" sz="1617" dirty="0"/>
          </a:p>
        </p:txBody>
      </p:sp>
      <p:sp>
        <p:nvSpPr>
          <p:cNvPr id="8" name="Shape 4"/>
          <p:cNvSpPr/>
          <p:nvPr/>
        </p:nvSpPr>
        <p:spPr>
          <a:xfrm>
            <a:off x="670917" y="3144203"/>
            <a:ext cx="205264" cy="205264"/>
          </a:xfrm>
          <a:prstGeom prst="roundRect">
            <a:avLst>
              <a:gd name="adj" fmla="val 45012"/>
            </a:avLst>
          </a:prstGeom>
          <a:noFill/>
          <a:ln w="25598">
            <a:solidFill>
              <a:srgbClr val="007EBD"/>
            </a:solidFill>
            <a:prstDash val="solid"/>
          </a:ln>
        </p:spPr>
        <p:txBody>
          <a:bodyPr/>
          <a:lstStyle/>
          <a:p>
            <a:endParaRPr lang="en-GB"/>
          </a:p>
        </p:txBody>
      </p:sp>
      <p:sp>
        <p:nvSpPr>
          <p:cNvPr id="9" name="Text 5"/>
          <p:cNvSpPr/>
          <p:nvPr/>
        </p:nvSpPr>
        <p:spPr>
          <a:xfrm>
            <a:off x="999411" y="3082647"/>
            <a:ext cx="7473553" cy="656749"/>
          </a:xfrm>
          <a:prstGeom prst="rect">
            <a:avLst/>
          </a:prstGeom>
          <a:noFill/>
          <a:ln/>
        </p:spPr>
        <p:txBody>
          <a:bodyPr wrap="square" rtlCol="0" anchor="t"/>
          <a:lstStyle/>
          <a:p>
            <a:pPr marL="0" indent="0" algn="l">
              <a:lnSpc>
                <a:spcPts val="2587"/>
              </a:lnSpc>
              <a:buNone/>
            </a:pPr>
            <a:r>
              <a:rPr lang="en-US" sz="1617" b="1" dirty="0">
                <a:solidFill>
                  <a:srgbClr val="272525"/>
                </a:solidFill>
                <a:latin typeface="Eudoxus Sans" pitchFamily="34" charset="0"/>
                <a:ea typeface="Eudoxus Sans" pitchFamily="34" charset="-122"/>
                <a:cs typeface="Eudoxus Sans" pitchFamily="34" charset="-120"/>
              </a:rPr>
              <a:t>The Arabic language poses challenges like complex morphology and synonyms, making processing difficult.</a:t>
            </a:r>
            <a:endParaRPr lang="en-US" sz="1617" dirty="0"/>
          </a:p>
        </p:txBody>
      </p:sp>
      <p:sp>
        <p:nvSpPr>
          <p:cNvPr id="10" name="Shape 6"/>
          <p:cNvSpPr/>
          <p:nvPr/>
        </p:nvSpPr>
        <p:spPr>
          <a:xfrm>
            <a:off x="670917" y="3866555"/>
            <a:ext cx="205264" cy="205264"/>
          </a:xfrm>
          <a:prstGeom prst="roundRect">
            <a:avLst>
              <a:gd name="adj" fmla="val 45012"/>
            </a:avLst>
          </a:prstGeom>
          <a:noFill/>
          <a:ln w="25598">
            <a:solidFill>
              <a:srgbClr val="007EBD"/>
            </a:solidFill>
            <a:prstDash val="solid"/>
          </a:ln>
        </p:spPr>
        <p:txBody>
          <a:bodyPr/>
          <a:lstStyle/>
          <a:p>
            <a:endParaRPr lang="en-GB"/>
          </a:p>
        </p:txBody>
      </p:sp>
      <p:sp>
        <p:nvSpPr>
          <p:cNvPr id="11" name="Text 7"/>
          <p:cNvSpPr/>
          <p:nvPr/>
        </p:nvSpPr>
        <p:spPr>
          <a:xfrm>
            <a:off x="999411" y="3804999"/>
            <a:ext cx="7473553" cy="656749"/>
          </a:xfrm>
          <a:prstGeom prst="rect">
            <a:avLst/>
          </a:prstGeom>
          <a:noFill/>
          <a:ln/>
        </p:spPr>
        <p:txBody>
          <a:bodyPr wrap="square" rtlCol="0" anchor="t"/>
          <a:lstStyle/>
          <a:p>
            <a:pPr marL="0" indent="0" algn="l">
              <a:lnSpc>
                <a:spcPts val="2587"/>
              </a:lnSpc>
              <a:buNone/>
            </a:pPr>
            <a:r>
              <a:rPr lang="en-US" sz="1617" b="1" dirty="0">
                <a:solidFill>
                  <a:srgbClr val="272525"/>
                </a:solidFill>
                <a:latin typeface="Eudoxus Sans" pitchFamily="34" charset="0"/>
                <a:ea typeface="Eudoxus Sans" pitchFamily="34" charset="-122"/>
                <a:cs typeface="Eudoxus Sans" pitchFamily="34" charset="-120"/>
              </a:rPr>
              <a:t>An annotation method was used to test the approach, with tweets checked by automatic tools and native Arabic speakers.</a:t>
            </a:r>
            <a:endParaRPr lang="en-US" sz="1617" dirty="0"/>
          </a:p>
        </p:txBody>
      </p:sp>
      <p:sp>
        <p:nvSpPr>
          <p:cNvPr id="12" name="Shape 8"/>
          <p:cNvSpPr/>
          <p:nvPr/>
        </p:nvSpPr>
        <p:spPr>
          <a:xfrm>
            <a:off x="670917" y="4588907"/>
            <a:ext cx="205264" cy="205264"/>
          </a:xfrm>
          <a:prstGeom prst="roundRect">
            <a:avLst>
              <a:gd name="adj" fmla="val 45012"/>
            </a:avLst>
          </a:prstGeom>
          <a:noFill/>
          <a:ln w="25598">
            <a:solidFill>
              <a:srgbClr val="007EBD"/>
            </a:solidFill>
            <a:prstDash val="solid"/>
          </a:ln>
        </p:spPr>
        <p:txBody>
          <a:bodyPr/>
          <a:lstStyle/>
          <a:p>
            <a:endParaRPr lang="en-GB"/>
          </a:p>
        </p:txBody>
      </p:sp>
      <p:sp>
        <p:nvSpPr>
          <p:cNvPr id="13" name="Text 9"/>
          <p:cNvSpPr/>
          <p:nvPr/>
        </p:nvSpPr>
        <p:spPr>
          <a:xfrm>
            <a:off x="999411" y="4527352"/>
            <a:ext cx="7473553" cy="656749"/>
          </a:xfrm>
          <a:prstGeom prst="rect">
            <a:avLst/>
          </a:prstGeom>
          <a:noFill/>
          <a:ln/>
        </p:spPr>
        <p:txBody>
          <a:bodyPr wrap="square" rtlCol="0" anchor="t"/>
          <a:lstStyle/>
          <a:p>
            <a:pPr marL="0" indent="0" algn="l">
              <a:lnSpc>
                <a:spcPts val="2587"/>
              </a:lnSpc>
              <a:buNone/>
            </a:pPr>
            <a:r>
              <a:rPr lang="en-US" sz="1617" b="1" dirty="0">
                <a:solidFill>
                  <a:srgbClr val="272525"/>
                </a:solidFill>
                <a:latin typeface="Eudoxus Sans" pitchFamily="34" charset="0"/>
                <a:ea typeface="Eudoxus Sans" pitchFamily="34" charset="-122"/>
                <a:cs typeface="Eudoxus Sans" pitchFamily="34" charset="-120"/>
              </a:rPr>
              <a:t>Data mining tools WEKA and Python, with the Support Vector Machine (SVM) classifier, were applied.</a:t>
            </a:r>
            <a:endParaRPr lang="en-US" sz="1617" dirty="0"/>
          </a:p>
        </p:txBody>
      </p:sp>
      <p:sp>
        <p:nvSpPr>
          <p:cNvPr id="14" name="Shape 10"/>
          <p:cNvSpPr/>
          <p:nvPr/>
        </p:nvSpPr>
        <p:spPr>
          <a:xfrm>
            <a:off x="670917" y="5311259"/>
            <a:ext cx="205264" cy="205264"/>
          </a:xfrm>
          <a:prstGeom prst="roundRect">
            <a:avLst>
              <a:gd name="adj" fmla="val 45012"/>
            </a:avLst>
          </a:prstGeom>
          <a:noFill/>
          <a:ln w="25598">
            <a:solidFill>
              <a:srgbClr val="007EBD"/>
            </a:solidFill>
            <a:prstDash val="solid"/>
          </a:ln>
        </p:spPr>
        <p:txBody>
          <a:bodyPr/>
          <a:lstStyle/>
          <a:p>
            <a:endParaRPr lang="en-GB"/>
          </a:p>
        </p:txBody>
      </p:sp>
      <p:sp>
        <p:nvSpPr>
          <p:cNvPr id="15" name="Text 11"/>
          <p:cNvSpPr/>
          <p:nvPr/>
        </p:nvSpPr>
        <p:spPr>
          <a:xfrm>
            <a:off x="999411" y="5249704"/>
            <a:ext cx="7473553" cy="656749"/>
          </a:xfrm>
          <a:prstGeom prst="rect">
            <a:avLst/>
          </a:prstGeom>
          <a:noFill/>
          <a:ln/>
        </p:spPr>
        <p:txBody>
          <a:bodyPr wrap="square" rtlCol="0" anchor="t"/>
          <a:lstStyle/>
          <a:p>
            <a:pPr marL="0" indent="0" algn="l">
              <a:lnSpc>
                <a:spcPts val="2587"/>
              </a:lnSpc>
              <a:buNone/>
            </a:pPr>
            <a:r>
              <a:rPr lang="en-US" sz="1617" b="1" dirty="0">
                <a:solidFill>
                  <a:srgbClr val="272525"/>
                </a:solidFill>
                <a:latin typeface="Eudoxus Sans" pitchFamily="34" charset="0"/>
                <a:ea typeface="Eudoxus Sans" pitchFamily="34" charset="-122"/>
                <a:cs typeface="Eudoxus Sans" pitchFamily="34" charset="-120"/>
              </a:rPr>
              <a:t>WEKA correctly classified 85.49% of tweets with Light Stemmer and 85.3843% with ArabicStemmerKhoja, while Python achieved 84.03%.</a:t>
            </a:r>
            <a:endParaRPr lang="en-US" sz="1617" dirty="0"/>
          </a:p>
        </p:txBody>
      </p:sp>
      <p:sp>
        <p:nvSpPr>
          <p:cNvPr id="16" name="Shape 12"/>
          <p:cNvSpPr/>
          <p:nvPr/>
        </p:nvSpPr>
        <p:spPr>
          <a:xfrm>
            <a:off x="670917" y="6033611"/>
            <a:ext cx="205264" cy="205264"/>
          </a:xfrm>
          <a:prstGeom prst="roundRect">
            <a:avLst>
              <a:gd name="adj" fmla="val 45012"/>
            </a:avLst>
          </a:prstGeom>
          <a:noFill/>
          <a:ln w="25598">
            <a:solidFill>
              <a:srgbClr val="007EBD"/>
            </a:solidFill>
            <a:prstDash val="solid"/>
          </a:ln>
        </p:spPr>
        <p:txBody>
          <a:bodyPr/>
          <a:lstStyle/>
          <a:p>
            <a:endParaRPr lang="en-GB"/>
          </a:p>
        </p:txBody>
      </p:sp>
      <p:sp>
        <p:nvSpPr>
          <p:cNvPr id="17" name="Text 13"/>
          <p:cNvSpPr/>
          <p:nvPr/>
        </p:nvSpPr>
        <p:spPr>
          <a:xfrm>
            <a:off x="999411" y="5972056"/>
            <a:ext cx="7473553" cy="656749"/>
          </a:xfrm>
          <a:prstGeom prst="rect">
            <a:avLst/>
          </a:prstGeom>
          <a:noFill/>
          <a:ln/>
        </p:spPr>
        <p:txBody>
          <a:bodyPr wrap="square" rtlCol="0" anchor="t"/>
          <a:lstStyle/>
          <a:p>
            <a:pPr marL="0" indent="0" algn="l">
              <a:lnSpc>
                <a:spcPts val="2587"/>
              </a:lnSpc>
              <a:buNone/>
            </a:pPr>
            <a:r>
              <a:rPr lang="en-US" sz="1617" b="1" dirty="0">
                <a:solidFill>
                  <a:srgbClr val="272525"/>
                </a:solidFill>
                <a:latin typeface="Eudoxus Sans" pitchFamily="34" charset="0"/>
                <a:ea typeface="Eudoxus Sans" pitchFamily="34" charset="-122"/>
                <a:cs typeface="Eudoxus Sans" pitchFamily="34" charset="-120"/>
              </a:rPr>
              <a:t>Python performed better than WEKA in terms of model building time, taking 142.68 seconds compared to WEKA's 352.51 seconds.</a:t>
            </a:r>
            <a:endParaRPr lang="en-US" sz="1617" dirty="0"/>
          </a:p>
        </p:txBody>
      </p:sp>
      <p:pic>
        <p:nvPicPr>
          <p:cNvPr id="1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377964"/>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Shape 1"/>
          <p:cNvSpPr/>
          <p:nvPr/>
        </p:nvSpPr>
        <p:spPr>
          <a:xfrm>
            <a:off x="3621167" y="2371844"/>
            <a:ext cx="7388066" cy="1862138"/>
          </a:xfrm>
          <a:prstGeom prst="roundRect">
            <a:avLst>
              <a:gd name="adj" fmla="val 3759"/>
            </a:avLst>
          </a:prstGeom>
          <a:solidFill>
            <a:srgbClr val="B6D6FC"/>
          </a:solidFill>
          <a:ln/>
        </p:spPr>
        <p:txBody>
          <a:bodyPr/>
          <a:lstStyle/>
          <a:p>
            <a:endParaRPr lang="en-GB"/>
          </a:p>
        </p:txBody>
      </p:sp>
      <p:pic>
        <p:nvPicPr>
          <p:cNvPr id="6" name="Image 2" descr="preencoded.png"/>
          <p:cNvPicPr>
            <a:picLocks noChangeAspect="1"/>
          </p:cNvPicPr>
          <p:nvPr/>
        </p:nvPicPr>
        <p:blipFill>
          <a:blip r:embed="rId5"/>
          <a:stretch>
            <a:fillRect/>
          </a:stretch>
        </p:blipFill>
        <p:spPr>
          <a:xfrm>
            <a:off x="3776662" y="2599373"/>
            <a:ext cx="486013" cy="388739"/>
          </a:xfrm>
          <a:prstGeom prst="rect">
            <a:avLst/>
          </a:prstGeom>
        </p:spPr>
      </p:pic>
      <p:sp>
        <p:nvSpPr>
          <p:cNvPr id="7" name="Text 2"/>
          <p:cNvSpPr/>
          <p:nvPr/>
        </p:nvSpPr>
        <p:spPr>
          <a:xfrm>
            <a:off x="4418171" y="2566154"/>
            <a:ext cx="3110746" cy="486013"/>
          </a:xfrm>
          <a:prstGeom prst="rect">
            <a:avLst/>
          </a:prstGeom>
          <a:noFill/>
          <a:ln/>
        </p:spPr>
        <p:txBody>
          <a:bodyPr wrap="non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Conclusion</a:t>
            </a:r>
            <a:endParaRPr lang="en-US" sz="3062" dirty="0"/>
          </a:p>
        </p:txBody>
      </p:sp>
      <p:sp>
        <p:nvSpPr>
          <p:cNvPr id="8" name="Text 3"/>
          <p:cNvSpPr/>
          <p:nvPr/>
        </p:nvSpPr>
        <p:spPr>
          <a:xfrm>
            <a:off x="4418171" y="3207663"/>
            <a:ext cx="6435566" cy="248722"/>
          </a:xfrm>
          <a:prstGeom prst="rect">
            <a:avLst/>
          </a:prstGeom>
          <a:noFill/>
          <a:ln/>
        </p:spPr>
        <p:txBody>
          <a:bodyPr wrap="none" rtlCol="0" anchor="t"/>
          <a:lstStyle/>
          <a:p>
            <a:pPr marL="0" indent="0">
              <a:lnSpc>
                <a:spcPts val="1960"/>
              </a:lnSpc>
              <a:buNone/>
            </a:pPr>
            <a:endParaRPr lang="en-US" sz="1225" dirty="0"/>
          </a:p>
        </p:txBody>
      </p:sp>
      <p:sp>
        <p:nvSpPr>
          <p:cNvPr id="9" name="Text 4"/>
          <p:cNvSpPr/>
          <p:nvPr/>
        </p:nvSpPr>
        <p:spPr>
          <a:xfrm>
            <a:off x="4418171" y="3611880"/>
            <a:ext cx="2488525" cy="388858"/>
          </a:xfrm>
          <a:prstGeom prst="rect">
            <a:avLst/>
          </a:prstGeom>
          <a:noFill/>
          <a:ln/>
        </p:spPr>
        <p:txBody>
          <a:bodyPr wrap="none" rtlCol="0" anchor="t"/>
          <a:lstStyle/>
          <a:p>
            <a:pPr marL="0" indent="0">
              <a:lnSpc>
                <a:spcPts val="3062"/>
              </a:lnSpc>
              <a:buNone/>
            </a:pPr>
            <a:endParaRPr lang="en-US" sz="2449" dirty="0"/>
          </a:p>
        </p:txBody>
      </p:sp>
      <p:sp>
        <p:nvSpPr>
          <p:cNvPr id="10" name="Text 5"/>
          <p:cNvSpPr/>
          <p:nvPr/>
        </p:nvSpPr>
        <p:spPr>
          <a:xfrm>
            <a:off x="3621167" y="4467225"/>
            <a:ext cx="2735580" cy="388858"/>
          </a:xfrm>
          <a:prstGeom prst="rect">
            <a:avLst/>
          </a:prstGeom>
          <a:noFill/>
          <a:ln/>
        </p:spPr>
        <p:txBody>
          <a:bodyPr wrap="none" rtlCol="0" anchor="t"/>
          <a:lstStyle/>
          <a:p>
            <a:pPr marL="0" indent="0">
              <a:lnSpc>
                <a:spcPts val="3062"/>
              </a:lnSpc>
              <a:buNone/>
            </a:pPr>
            <a:r>
              <a:rPr lang="en-US" sz="2449" b="1" dirty="0">
                <a:solidFill>
                  <a:srgbClr val="000000"/>
                </a:solidFill>
                <a:latin typeface="p22-mackinac-pro" pitchFamily="34" charset="0"/>
                <a:ea typeface="p22-mackinac-pro" pitchFamily="34" charset="-122"/>
                <a:cs typeface="p22-mackinac-pro" pitchFamily="34" charset="-120"/>
              </a:rPr>
              <a:t>1. Data Collection:</a:t>
            </a:r>
            <a:endParaRPr lang="en-US" sz="2449" dirty="0"/>
          </a:p>
        </p:txBody>
      </p:sp>
      <p:sp>
        <p:nvSpPr>
          <p:cNvPr id="11" name="Text 6"/>
          <p:cNvSpPr/>
          <p:nvPr/>
        </p:nvSpPr>
        <p:spPr>
          <a:xfrm>
            <a:off x="3621167" y="5089327"/>
            <a:ext cx="5059680" cy="291703"/>
          </a:xfrm>
          <a:prstGeom prst="rect">
            <a:avLst/>
          </a:prstGeom>
          <a:noFill/>
          <a:ln/>
        </p:spPr>
        <p:txBody>
          <a:bodyPr wrap="none" rtlCol="0" anchor="t"/>
          <a:lstStyle/>
          <a:p>
            <a:pPr marL="0" indent="0">
              <a:lnSpc>
                <a:spcPts val="2296"/>
              </a:lnSpc>
              <a:buNone/>
            </a:pPr>
            <a:r>
              <a:rPr lang="en-US" sz="1837" b="1" dirty="0">
                <a:solidFill>
                  <a:srgbClr val="000000"/>
                </a:solidFill>
                <a:latin typeface="p22-mackinac-pro" pitchFamily="34" charset="0"/>
                <a:ea typeface="p22-mackinac-pro" pitchFamily="34" charset="-122"/>
                <a:cs typeface="p22-mackinac-pro" pitchFamily="34" charset="-120"/>
              </a:rPr>
              <a:t>Twitter data collected using AraBully words.</a:t>
            </a:r>
            <a:endParaRPr lang="en-US" sz="1837" dirty="0"/>
          </a:p>
        </p:txBody>
      </p:sp>
      <p:sp>
        <p:nvSpPr>
          <p:cNvPr id="12" name="Text 7"/>
          <p:cNvSpPr/>
          <p:nvPr/>
        </p:nvSpPr>
        <p:spPr>
          <a:xfrm>
            <a:off x="3621167" y="5614273"/>
            <a:ext cx="2644140" cy="388858"/>
          </a:xfrm>
          <a:prstGeom prst="rect">
            <a:avLst/>
          </a:prstGeom>
          <a:noFill/>
          <a:ln/>
        </p:spPr>
        <p:txBody>
          <a:bodyPr wrap="none" rtlCol="0" anchor="t"/>
          <a:lstStyle/>
          <a:p>
            <a:pPr marL="0" indent="0">
              <a:lnSpc>
                <a:spcPts val="3062"/>
              </a:lnSpc>
              <a:buNone/>
            </a:pPr>
            <a:r>
              <a:rPr lang="en-US" sz="2449" b="1" dirty="0">
                <a:solidFill>
                  <a:srgbClr val="000000"/>
                </a:solidFill>
                <a:latin typeface="p22-mackinac-pro" pitchFamily="34" charset="0"/>
                <a:ea typeface="p22-mackinac-pro" pitchFamily="34" charset="-122"/>
                <a:cs typeface="p22-mackinac-pro" pitchFamily="34" charset="-120"/>
              </a:rPr>
              <a:t>2.  Preprocessing:</a:t>
            </a:r>
            <a:endParaRPr lang="en-US" sz="2449" dirty="0"/>
          </a:p>
        </p:txBody>
      </p:sp>
      <p:sp>
        <p:nvSpPr>
          <p:cNvPr id="13" name="Text 8"/>
          <p:cNvSpPr/>
          <p:nvPr/>
        </p:nvSpPr>
        <p:spPr>
          <a:xfrm>
            <a:off x="3621167" y="6236375"/>
            <a:ext cx="7388066" cy="1166813"/>
          </a:xfrm>
          <a:prstGeom prst="rect">
            <a:avLst/>
          </a:prstGeom>
          <a:noFill/>
          <a:ln/>
        </p:spPr>
        <p:txBody>
          <a:bodyPr wrap="square" rtlCol="0" anchor="t"/>
          <a:lstStyle/>
          <a:p>
            <a:pPr marL="0" indent="0">
              <a:lnSpc>
                <a:spcPts val="2296"/>
              </a:lnSpc>
              <a:buNone/>
            </a:pPr>
            <a:r>
              <a:rPr lang="en-US" sz="1837" b="1" dirty="0">
                <a:solidFill>
                  <a:srgbClr val="000000"/>
                </a:solidFill>
                <a:latin typeface="p22-mackinac-pro" pitchFamily="34" charset="0"/>
                <a:ea typeface="p22-mackinac-pro" pitchFamily="34" charset="-122"/>
                <a:cs typeface="p22-mackinac-pro" pitchFamily="34" charset="-120"/>
              </a:rPr>
              <a:t>performed using Microsoft Excel and the Egyptian Journal of Language Engineering. Normalization applied to words. Punctuations, diacritics, and lengthening removed. Tokenization and stop word removal conducted. Data Mining:</a:t>
            </a:r>
            <a:endParaRPr lang="en-US" sz="1837" dirty="0"/>
          </a:p>
        </p:txBody>
      </p:sp>
      <p:sp>
        <p:nvSpPr>
          <p:cNvPr id="14" name="Text 9"/>
          <p:cNvSpPr/>
          <p:nvPr/>
        </p:nvSpPr>
        <p:spPr>
          <a:xfrm>
            <a:off x="3621167" y="7636431"/>
            <a:ext cx="7388066" cy="583406"/>
          </a:xfrm>
          <a:prstGeom prst="rect">
            <a:avLst/>
          </a:prstGeom>
          <a:noFill/>
          <a:ln/>
        </p:spPr>
        <p:txBody>
          <a:bodyPr wrap="square" rtlCol="0" anchor="t"/>
          <a:lstStyle/>
          <a:p>
            <a:pPr marL="0" indent="0">
              <a:lnSpc>
                <a:spcPts val="2296"/>
              </a:lnSpc>
              <a:buNone/>
            </a:pPr>
            <a:r>
              <a:rPr lang="en-US" sz="1837" b="1" dirty="0">
                <a:solidFill>
                  <a:srgbClr val="000000"/>
                </a:solidFill>
                <a:latin typeface="p22-mackinac-pro" pitchFamily="34" charset="0"/>
                <a:ea typeface="p22-mackinac-pro" pitchFamily="34" charset="-122"/>
                <a:cs typeface="p22-mackinac-pro" pitchFamily="34" charset="-120"/>
              </a:rPr>
              <a:t>WEKA and Python used for data mining. Two stemmers utilized in WEKA. </a:t>
            </a:r>
            <a:endParaRPr lang="en-US" sz="1837" dirty="0"/>
          </a:p>
        </p:txBody>
      </p:sp>
      <p:sp>
        <p:nvSpPr>
          <p:cNvPr id="15" name="Text 10"/>
          <p:cNvSpPr/>
          <p:nvPr/>
        </p:nvSpPr>
        <p:spPr>
          <a:xfrm>
            <a:off x="3621167" y="8453080"/>
            <a:ext cx="2522220" cy="388858"/>
          </a:xfrm>
          <a:prstGeom prst="rect">
            <a:avLst/>
          </a:prstGeom>
          <a:noFill/>
          <a:ln/>
        </p:spPr>
        <p:txBody>
          <a:bodyPr wrap="none" rtlCol="0" anchor="t"/>
          <a:lstStyle/>
          <a:p>
            <a:pPr marL="0" indent="0">
              <a:lnSpc>
                <a:spcPts val="3062"/>
              </a:lnSpc>
              <a:buNone/>
            </a:pPr>
            <a:r>
              <a:rPr lang="en-US" sz="2449" b="1" dirty="0">
                <a:solidFill>
                  <a:srgbClr val="000000"/>
                </a:solidFill>
                <a:latin typeface="p22-mackinac-pro" pitchFamily="34" charset="0"/>
                <a:ea typeface="p22-mackinac-pro" pitchFamily="34" charset="-122"/>
                <a:cs typeface="p22-mackinac-pro" pitchFamily="34" charset="-120"/>
              </a:rPr>
              <a:t>3. Classification:</a:t>
            </a:r>
            <a:endParaRPr lang="en-US" sz="2449" dirty="0"/>
          </a:p>
        </p:txBody>
      </p:sp>
      <p:sp>
        <p:nvSpPr>
          <p:cNvPr id="16" name="Text 11"/>
          <p:cNvSpPr/>
          <p:nvPr/>
        </p:nvSpPr>
        <p:spPr>
          <a:xfrm>
            <a:off x="3621167" y="9075182"/>
            <a:ext cx="7388066" cy="875109"/>
          </a:xfrm>
          <a:prstGeom prst="rect">
            <a:avLst/>
          </a:prstGeom>
          <a:noFill/>
          <a:ln/>
        </p:spPr>
        <p:txBody>
          <a:bodyPr wrap="square" rtlCol="0" anchor="t"/>
          <a:lstStyle/>
          <a:p>
            <a:pPr marL="0" indent="0">
              <a:lnSpc>
                <a:spcPts val="2296"/>
              </a:lnSpc>
              <a:buNone/>
            </a:pPr>
            <a:r>
              <a:rPr lang="en-US" sz="1837" b="1" dirty="0">
                <a:solidFill>
                  <a:srgbClr val="000000"/>
                </a:solidFill>
                <a:latin typeface="p22-mackinac-pro" pitchFamily="34" charset="0"/>
                <a:ea typeface="p22-mackinac-pro" pitchFamily="34" charset="-122"/>
                <a:cs typeface="p22-mackinac-pro" pitchFamily="34" charset="-120"/>
              </a:rPr>
              <a:t>SVM classifier employed in both WEKA and Python. WEKA exhibited better performance in tweet classification. Python demonstrated faster model building</a:t>
            </a:r>
            <a:endParaRPr lang="en-US" sz="1837" dirty="0"/>
          </a:p>
        </p:txBody>
      </p:sp>
      <p:pic>
        <p:nvPicPr>
          <p:cNvPr id="1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FFFFFF">
              <a:alpha val="75000"/>
            </a:srgbClr>
          </a:solidFill>
          <a:ln w="13692">
            <a:solidFill>
              <a:srgbClr val="FFFFFF">
                <a:alpha val="64000"/>
              </a:srgbClr>
            </a:solidFill>
            <a:prstDash val="solid"/>
          </a:ln>
        </p:spPr>
        <p:txBody>
          <a:bodyPr/>
          <a:lstStyle/>
          <a:p>
            <a:endParaRPr lang="en-GB"/>
          </a:p>
        </p:txBody>
      </p:sp>
      <p:sp>
        <p:nvSpPr>
          <p:cNvPr id="4" name="Text 1"/>
          <p:cNvSpPr/>
          <p:nvPr/>
        </p:nvSpPr>
        <p:spPr>
          <a:xfrm>
            <a:off x="2071926" y="805696"/>
            <a:ext cx="10486430" cy="353139"/>
          </a:xfrm>
          <a:prstGeom prst="rect">
            <a:avLst/>
          </a:prstGeom>
          <a:noFill/>
          <a:ln/>
        </p:spPr>
        <p:txBody>
          <a:bodyPr wrap="none" rtlCol="0" anchor="t"/>
          <a:lstStyle/>
          <a:p>
            <a:pPr marL="0" indent="0">
              <a:lnSpc>
                <a:spcPts val="2781"/>
              </a:lnSpc>
              <a:buNone/>
            </a:pPr>
            <a:endParaRPr lang="en-US" sz="1738" dirty="0"/>
          </a:p>
        </p:txBody>
      </p:sp>
      <p:pic>
        <p:nvPicPr>
          <p:cNvPr id="5" name="Image 1" descr="preencoded.png"/>
          <p:cNvPicPr>
            <a:picLocks noChangeAspect="1"/>
          </p:cNvPicPr>
          <p:nvPr/>
        </p:nvPicPr>
        <p:blipFill>
          <a:blip r:embed="rId4"/>
          <a:stretch>
            <a:fillRect/>
          </a:stretch>
        </p:blipFill>
        <p:spPr>
          <a:xfrm>
            <a:off x="2071926" y="1407081"/>
            <a:ext cx="9481780" cy="6217325"/>
          </a:xfrm>
          <a:prstGeom prst="rect">
            <a:avLst/>
          </a:prstGeom>
        </p:spPr>
      </p:pic>
      <p:pic>
        <p:nvPicPr>
          <p:cNvPr id="6"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2037993" y="1596985"/>
            <a:ext cx="10554414" cy="5035629"/>
          </a:xfrm>
          <a:prstGeom prst="rect">
            <a:avLst/>
          </a:prstGeom>
        </p:spPr>
      </p:pic>
      <p:pic>
        <p:nvPicPr>
          <p:cNvPr id="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2037993" y="1489472"/>
            <a:ext cx="10554414" cy="5250537"/>
          </a:xfrm>
          <a:prstGeom prst="rect">
            <a:avLst/>
          </a:prstGeom>
        </p:spPr>
      </p:pic>
      <p:pic>
        <p:nvPicPr>
          <p:cNvPr id="5"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987403"/>
            <a:ext cx="4443889"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Research Scope</a:t>
            </a:r>
            <a:endParaRPr lang="en-US" sz="4374" dirty="0"/>
          </a:p>
        </p:txBody>
      </p:sp>
      <p:sp>
        <p:nvSpPr>
          <p:cNvPr id="6" name="Text 2"/>
          <p:cNvSpPr/>
          <p:nvPr/>
        </p:nvSpPr>
        <p:spPr>
          <a:xfrm>
            <a:off x="2393394" y="4931688"/>
            <a:ext cx="4650819"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b="1" dirty="0">
                <a:solidFill>
                  <a:srgbClr val="272525"/>
                </a:solidFill>
                <a:latin typeface="Eudoxus Sans" pitchFamily="34" charset="0"/>
                <a:ea typeface="Eudoxus Sans" pitchFamily="34" charset="-122"/>
                <a:cs typeface="Eudoxus Sans" pitchFamily="34" charset="-120"/>
              </a:rPr>
              <a:t>This research is only focused on the “Arabic Language” tweets. We focused only on Arabic language tweets.</a:t>
            </a:r>
            <a:endParaRPr lang="en-US" sz="1750" dirty="0"/>
          </a:p>
        </p:txBody>
      </p:sp>
      <p:sp>
        <p:nvSpPr>
          <p:cNvPr id="7" name="Text 3"/>
          <p:cNvSpPr/>
          <p:nvPr/>
        </p:nvSpPr>
        <p:spPr>
          <a:xfrm>
            <a:off x="2393394" y="6086713"/>
            <a:ext cx="4650819"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b="1" dirty="0">
                <a:solidFill>
                  <a:srgbClr val="272525"/>
                </a:solidFill>
                <a:latin typeface="Eudoxus Sans" pitchFamily="34" charset="0"/>
                <a:ea typeface="Eudoxus Sans" pitchFamily="34" charset="-122"/>
                <a:cs typeface="Eudoxus Sans" pitchFamily="34" charset="-120"/>
              </a:rPr>
              <a:t>Our dataset is obtained by random collection and by using the query-oriented method.</a:t>
            </a:r>
            <a:endParaRPr lang="en-US" sz="1750" dirty="0"/>
          </a:p>
        </p:txBody>
      </p:sp>
      <p:sp>
        <p:nvSpPr>
          <p:cNvPr id="8" name="Text 4"/>
          <p:cNvSpPr/>
          <p:nvPr/>
        </p:nvSpPr>
        <p:spPr>
          <a:xfrm>
            <a:off x="7593806" y="3965138"/>
            <a:ext cx="5006221" cy="1421606"/>
          </a:xfrm>
          <a:prstGeom prst="rect">
            <a:avLst/>
          </a:prstGeom>
          <a:noFill/>
          <a:ln/>
        </p:spPr>
        <p:txBody>
          <a:bodyPr wrap="squar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3.This approach is mainly focused on classification accuracy instead of classification speed because the detection of Cyberbullying tweets is an essential factor.</a:t>
            </a: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45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2709267"/>
          </a:xfrm>
          <a:prstGeom prst="rect">
            <a:avLst/>
          </a:prstGeom>
        </p:spPr>
      </p:pic>
      <p:sp>
        <p:nvSpPr>
          <p:cNvPr id="5" name="Text 1"/>
          <p:cNvSpPr/>
          <p:nvPr/>
        </p:nvSpPr>
        <p:spPr>
          <a:xfrm>
            <a:off x="812840" y="3909060"/>
            <a:ext cx="5593080" cy="677228"/>
          </a:xfrm>
          <a:prstGeom prst="rect">
            <a:avLst/>
          </a:prstGeom>
          <a:noFill/>
          <a:ln/>
        </p:spPr>
        <p:txBody>
          <a:bodyPr wrap="none" rtlCol="0" anchor="t"/>
          <a:lstStyle/>
          <a:p>
            <a:pPr marL="0" indent="0">
              <a:lnSpc>
                <a:spcPts val="5333"/>
              </a:lnSpc>
              <a:buNone/>
            </a:pPr>
            <a:r>
              <a:rPr lang="en-US" sz="4267" b="1" dirty="0">
                <a:solidFill>
                  <a:srgbClr val="000000"/>
                </a:solidFill>
                <a:latin typeface="p22-mackinac-pro" pitchFamily="34" charset="0"/>
                <a:ea typeface="p22-mackinac-pro" pitchFamily="34" charset="-122"/>
                <a:cs typeface="p22-mackinac-pro" pitchFamily="34" charset="-120"/>
              </a:rPr>
              <a:t>Research Questions •</a:t>
            </a:r>
            <a:endParaRPr lang="en-US" sz="4267" dirty="0"/>
          </a:p>
        </p:txBody>
      </p:sp>
      <p:pic>
        <p:nvPicPr>
          <p:cNvPr id="6" name="Image 2" descr="preencoded.png"/>
          <p:cNvPicPr>
            <a:picLocks noChangeAspect="1"/>
          </p:cNvPicPr>
          <p:nvPr/>
        </p:nvPicPr>
        <p:blipFill>
          <a:blip r:embed="rId5"/>
          <a:stretch>
            <a:fillRect/>
          </a:stretch>
        </p:blipFill>
        <p:spPr>
          <a:xfrm>
            <a:off x="839867" y="5002887"/>
            <a:ext cx="121801" cy="162520"/>
          </a:xfrm>
          <a:prstGeom prst="rect">
            <a:avLst/>
          </a:prstGeom>
        </p:spPr>
      </p:pic>
      <p:sp>
        <p:nvSpPr>
          <p:cNvPr id="7" name="Text 2"/>
          <p:cNvSpPr/>
          <p:nvPr/>
        </p:nvSpPr>
        <p:spPr>
          <a:xfrm>
            <a:off x="1137880" y="4911328"/>
            <a:ext cx="12679680" cy="346710"/>
          </a:xfrm>
          <a:prstGeom prst="rect">
            <a:avLst/>
          </a:prstGeom>
          <a:noFill/>
          <a:ln/>
        </p:spPr>
        <p:txBody>
          <a:bodyPr wrap="none" rtlCol="0" anchor="t"/>
          <a:lstStyle/>
          <a:p>
            <a:pPr marL="0" indent="0">
              <a:lnSpc>
                <a:spcPts val="2731"/>
              </a:lnSpc>
              <a:buNone/>
            </a:pPr>
            <a:r>
              <a:rPr lang="en-US" sz="1707" b="1" dirty="0">
                <a:solidFill>
                  <a:srgbClr val="272525"/>
                </a:solidFill>
                <a:latin typeface="Eudoxus Sans" pitchFamily="34" charset="0"/>
                <a:ea typeface="Eudoxus Sans" pitchFamily="34" charset="-122"/>
                <a:cs typeface="Eudoxus Sans" pitchFamily="34" charset="-120"/>
              </a:rPr>
              <a:t>Q1: Challenges and Solutions for Arabic Language Processing</a:t>
            </a:r>
            <a:endParaRPr lang="en-US" sz="1707" dirty="0"/>
          </a:p>
        </p:txBody>
      </p:sp>
      <p:pic>
        <p:nvPicPr>
          <p:cNvPr id="8" name="Image 3" descr="preencoded.png"/>
          <p:cNvPicPr>
            <a:picLocks noChangeAspect="1"/>
          </p:cNvPicPr>
          <p:nvPr/>
        </p:nvPicPr>
        <p:blipFill>
          <a:blip r:embed="rId5"/>
          <a:stretch>
            <a:fillRect/>
          </a:stretch>
        </p:blipFill>
        <p:spPr>
          <a:xfrm>
            <a:off x="839867" y="5593437"/>
            <a:ext cx="121801" cy="162520"/>
          </a:xfrm>
          <a:prstGeom prst="rect">
            <a:avLst/>
          </a:prstGeom>
        </p:spPr>
      </p:pic>
      <p:sp>
        <p:nvSpPr>
          <p:cNvPr id="9" name="Text 3"/>
          <p:cNvSpPr/>
          <p:nvPr/>
        </p:nvSpPr>
        <p:spPr>
          <a:xfrm>
            <a:off x="1137880" y="5501878"/>
            <a:ext cx="12679680" cy="346710"/>
          </a:xfrm>
          <a:prstGeom prst="rect">
            <a:avLst/>
          </a:prstGeom>
          <a:noFill/>
          <a:ln/>
        </p:spPr>
        <p:txBody>
          <a:bodyPr wrap="none" rtlCol="0" anchor="t"/>
          <a:lstStyle/>
          <a:p>
            <a:pPr marL="0" indent="0">
              <a:lnSpc>
                <a:spcPts val="2731"/>
              </a:lnSpc>
              <a:buNone/>
            </a:pPr>
            <a:r>
              <a:rPr lang="en-US" sz="1707" b="1" dirty="0">
                <a:solidFill>
                  <a:srgbClr val="272525"/>
                </a:solidFill>
                <a:latin typeface="Eudoxus Sans" pitchFamily="34" charset="0"/>
                <a:ea typeface="Eudoxus Sans" pitchFamily="34" charset="-122"/>
                <a:cs typeface="Eudoxus Sans" pitchFamily="34" charset="-120"/>
              </a:rPr>
              <a:t>Q2: Impact of Preprocessing on Model Classification Accuracy</a:t>
            </a:r>
            <a:endParaRPr lang="en-US" sz="1707" dirty="0"/>
          </a:p>
        </p:txBody>
      </p:sp>
      <p:pic>
        <p:nvPicPr>
          <p:cNvPr id="10" name="Image 4" descr="preencoded.png"/>
          <p:cNvPicPr>
            <a:picLocks noChangeAspect="1"/>
          </p:cNvPicPr>
          <p:nvPr/>
        </p:nvPicPr>
        <p:blipFill>
          <a:blip r:embed="rId5"/>
          <a:stretch>
            <a:fillRect/>
          </a:stretch>
        </p:blipFill>
        <p:spPr>
          <a:xfrm>
            <a:off x="839867" y="6183987"/>
            <a:ext cx="121801" cy="162520"/>
          </a:xfrm>
          <a:prstGeom prst="rect">
            <a:avLst/>
          </a:prstGeom>
        </p:spPr>
      </p:pic>
      <p:sp>
        <p:nvSpPr>
          <p:cNvPr id="11" name="Text 4"/>
          <p:cNvSpPr/>
          <p:nvPr/>
        </p:nvSpPr>
        <p:spPr>
          <a:xfrm>
            <a:off x="1137880" y="6092428"/>
            <a:ext cx="12679680" cy="346710"/>
          </a:xfrm>
          <a:prstGeom prst="rect">
            <a:avLst/>
          </a:prstGeom>
          <a:noFill/>
          <a:ln/>
        </p:spPr>
        <p:txBody>
          <a:bodyPr wrap="none" rtlCol="0" anchor="t"/>
          <a:lstStyle/>
          <a:p>
            <a:pPr marL="0" indent="0">
              <a:lnSpc>
                <a:spcPts val="2731"/>
              </a:lnSpc>
              <a:buNone/>
            </a:pPr>
            <a:r>
              <a:rPr lang="en-US" sz="1707" b="1" dirty="0">
                <a:solidFill>
                  <a:srgbClr val="272525"/>
                </a:solidFill>
                <a:latin typeface="Eudoxus Sans" pitchFamily="34" charset="0"/>
                <a:ea typeface="Eudoxus Sans" pitchFamily="34" charset="-122"/>
                <a:cs typeface="Eudoxus Sans" pitchFamily="34" charset="-120"/>
              </a:rPr>
              <a:t>Q3: Comparison of Data Mining Tools for Better Results</a:t>
            </a:r>
            <a:endParaRPr lang="en-US" sz="1707" dirty="0"/>
          </a:p>
        </p:txBody>
      </p:sp>
      <p:pic>
        <p:nvPicPr>
          <p:cNvPr id="12" name="Image 5" descr="preencoded.png"/>
          <p:cNvPicPr>
            <a:picLocks noChangeAspect="1"/>
          </p:cNvPicPr>
          <p:nvPr/>
        </p:nvPicPr>
        <p:blipFill>
          <a:blip r:embed="rId5"/>
          <a:stretch>
            <a:fillRect/>
          </a:stretch>
        </p:blipFill>
        <p:spPr>
          <a:xfrm>
            <a:off x="839867" y="6774537"/>
            <a:ext cx="121801" cy="162520"/>
          </a:xfrm>
          <a:prstGeom prst="rect">
            <a:avLst/>
          </a:prstGeom>
        </p:spPr>
      </p:pic>
      <p:sp>
        <p:nvSpPr>
          <p:cNvPr id="13" name="Text 5"/>
          <p:cNvSpPr/>
          <p:nvPr/>
        </p:nvSpPr>
        <p:spPr>
          <a:xfrm>
            <a:off x="1137880" y="6682978"/>
            <a:ext cx="12679680" cy="346710"/>
          </a:xfrm>
          <a:prstGeom prst="rect">
            <a:avLst/>
          </a:prstGeom>
          <a:noFill/>
          <a:ln/>
        </p:spPr>
        <p:txBody>
          <a:bodyPr wrap="none" rtlCol="0" anchor="t"/>
          <a:lstStyle/>
          <a:p>
            <a:pPr marL="0" indent="0">
              <a:lnSpc>
                <a:spcPts val="2731"/>
              </a:lnSpc>
              <a:buNone/>
            </a:pPr>
            <a:r>
              <a:rPr lang="en-US" sz="1707" b="1" dirty="0">
                <a:solidFill>
                  <a:srgbClr val="272525"/>
                </a:solidFill>
                <a:latin typeface="Eudoxus Sans" pitchFamily="34" charset="0"/>
                <a:ea typeface="Eudoxus Sans" pitchFamily="34" charset="-122"/>
                <a:cs typeface="Eudoxus Sans" pitchFamily="34" charset="-120"/>
              </a:rPr>
              <a:t>Q4: Efficiency of Data Mining Tools for Model Classification</a:t>
            </a:r>
            <a:endParaRPr lang="en-US" sz="1707" dirty="0"/>
          </a:p>
        </p:txBody>
      </p:sp>
      <p:pic>
        <p:nvPicPr>
          <p:cNvPr id="14" name="Image 6"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60807"/>
          </a:xfrm>
          <a:prstGeom prst="rect">
            <a:avLst/>
          </a:prstGeom>
          <a:solidFill>
            <a:srgbClr val="FFFFFF">
              <a:alpha val="75000"/>
            </a:srgbClr>
          </a:solidFill>
          <a:ln w="9644">
            <a:solidFill>
              <a:srgbClr val="FFFFFF">
                <a:alpha val="64000"/>
              </a:srgbClr>
            </a:solidFill>
            <a:prstDash val="solid"/>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621167" y="2371844"/>
            <a:ext cx="4244340" cy="486013"/>
          </a:xfrm>
          <a:prstGeom prst="rect">
            <a:avLst/>
          </a:prstGeom>
          <a:noFill/>
          <a:ln/>
        </p:spPr>
        <p:txBody>
          <a:bodyPr wrap="none" rtlCol="0" anchor="t"/>
          <a:lstStyle/>
          <a:p>
            <a:pPr marL="0" indent="0">
              <a:lnSpc>
                <a:spcPts val="3827"/>
              </a:lnSpc>
              <a:buNone/>
            </a:pPr>
            <a:r>
              <a:rPr lang="en-US" sz="3062" b="1" dirty="0">
                <a:solidFill>
                  <a:srgbClr val="000000"/>
                </a:solidFill>
                <a:latin typeface="p22-mackinac-pro" pitchFamily="34" charset="0"/>
                <a:ea typeface="p22-mackinac-pro" pitchFamily="34" charset="-122"/>
                <a:cs typeface="p22-mackinac-pro" pitchFamily="34" charset="-120"/>
              </a:rPr>
              <a:t>Research Significance </a:t>
            </a:r>
            <a:endParaRPr lang="en-US" sz="3062" dirty="0"/>
          </a:p>
        </p:txBody>
      </p:sp>
      <p:pic>
        <p:nvPicPr>
          <p:cNvPr id="6" name="Image 2" descr="preencoded.png"/>
          <p:cNvPicPr>
            <a:picLocks noChangeAspect="1"/>
          </p:cNvPicPr>
          <p:nvPr/>
        </p:nvPicPr>
        <p:blipFill>
          <a:blip r:embed="rId5"/>
          <a:stretch>
            <a:fillRect/>
          </a:stretch>
        </p:blipFill>
        <p:spPr>
          <a:xfrm>
            <a:off x="3621167" y="3091101"/>
            <a:ext cx="7388066" cy="870109"/>
          </a:xfrm>
          <a:prstGeom prst="rect">
            <a:avLst/>
          </a:prstGeom>
        </p:spPr>
      </p:pic>
      <p:sp>
        <p:nvSpPr>
          <p:cNvPr id="7" name="Shape 2"/>
          <p:cNvSpPr/>
          <p:nvPr/>
        </p:nvSpPr>
        <p:spPr>
          <a:xfrm>
            <a:off x="3621167" y="4296370"/>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8" name="Text 3"/>
          <p:cNvSpPr/>
          <p:nvPr/>
        </p:nvSpPr>
        <p:spPr>
          <a:xfrm>
            <a:off x="3750350" y="4325422"/>
            <a:ext cx="9144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9" name="Text 4"/>
          <p:cNvSpPr/>
          <p:nvPr/>
        </p:nvSpPr>
        <p:spPr>
          <a:xfrm>
            <a:off x="4126587" y="4349829"/>
            <a:ext cx="1555313"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Key Points:</a:t>
            </a:r>
            <a:endParaRPr lang="en-US" sz="1531" dirty="0"/>
          </a:p>
        </p:txBody>
      </p:sp>
      <p:sp>
        <p:nvSpPr>
          <p:cNvPr id="10" name="Shape 5"/>
          <p:cNvSpPr/>
          <p:nvPr/>
        </p:nvSpPr>
        <p:spPr>
          <a:xfrm>
            <a:off x="7392948" y="4296370"/>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1" name="Text 6"/>
          <p:cNvSpPr/>
          <p:nvPr/>
        </p:nvSpPr>
        <p:spPr>
          <a:xfrm>
            <a:off x="7499271" y="4325422"/>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2" name="Text 7"/>
          <p:cNvSpPr/>
          <p:nvPr/>
        </p:nvSpPr>
        <p:spPr>
          <a:xfrm>
            <a:off x="7898368" y="4349829"/>
            <a:ext cx="2400300"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Cyberbullying Detection:</a:t>
            </a:r>
            <a:endParaRPr lang="en-US" sz="1531" dirty="0"/>
          </a:p>
        </p:txBody>
      </p:sp>
      <p:sp>
        <p:nvSpPr>
          <p:cNvPr id="13" name="Text 8"/>
          <p:cNvSpPr/>
          <p:nvPr/>
        </p:nvSpPr>
        <p:spPr>
          <a:xfrm>
            <a:off x="7898368" y="4686062"/>
            <a:ext cx="3110865" cy="746165"/>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This research work raised awareness regarding the issue and tried to detect cyberbullying on Twitter.</a:t>
            </a:r>
            <a:endParaRPr lang="en-US" sz="1225" dirty="0"/>
          </a:p>
        </p:txBody>
      </p:sp>
      <p:sp>
        <p:nvSpPr>
          <p:cNvPr id="14" name="Shape 9"/>
          <p:cNvSpPr/>
          <p:nvPr/>
        </p:nvSpPr>
        <p:spPr>
          <a:xfrm>
            <a:off x="3621167" y="5709166"/>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5" name="Text 10"/>
          <p:cNvSpPr/>
          <p:nvPr/>
        </p:nvSpPr>
        <p:spPr>
          <a:xfrm>
            <a:off x="3727490" y="5738217"/>
            <a:ext cx="13716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16" name="Text 11"/>
          <p:cNvSpPr/>
          <p:nvPr/>
        </p:nvSpPr>
        <p:spPr>
          <a:xfrm>
            <a:off x="4126587" y="5762625"/>
            <a:ext cx="3110865" cy="486013"/>
          </a:xfrm>
          <a:prstGeom prst="rect">
            <a:avLst/>
          </a:prstGeom>
          <a:noFill/>
          <a:ln/>
        </p:spPr>
        <p:txBody>
          <a:bodyPr wrap="squar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Importance for Government and Organizations:</a:t>
            </a:r>
            <a:endParaRPr lang="en-US" sz="1531" dirty="0"/>
          </a:p>
        </p:txBody>
      </p:sp>
      <p:sp>
        <p:nvSpPr>
          <p:cNvPr id="17" name="Text 12"/>
          <p:cNvSpPr/>
          <p:nvPr/>
        </p:nvSpPr>
        <p:spPr>
          <a:xfrm>
            <a:off x="4126587" y="6341864"/>
            <a:ext cx="3110865" cy="497443"/>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Detecting cyberbullying is essential for the government and organizations.</a:t>
            </a:r>
            <a:endParaRPr lang="en-US" sz="1225" dirty="0"/>
          </a:p>
        </p:txBody>
      </p:sp>
      <p:sp>
        <p:nvSpPr>
          <p:cNvPr id="18" name="Shape 13"/>
          <p:cNvSpPr/>
          <p:nvPr/>
        </p:nvSpPr>
        <p:spPr>
          <a:xfrm>
            <a:off x="7392948" y="5709166"/>
            <a:ext cx="349925" cy="349925"/>
          </a:xfrm>
          <a:prstGeom prst="roundRect">
            <a:avLst>
              <a:gd name="adj" fmla="val 20002"/>
            </a:avLst>
          </a:prstGeom>
          <a:solidFill>
            <a:srgbClr val="CCEEFF"/>
          </a:solidFill>
          <a:ln w="9644">
            <a:solidFill>
              <a:srgbClr val="99DDFF"/>
            </a:solidFill>
            <a:prstDash val="solid"/>
          </a:ln>
        </p:spPr>
        <p:txBody>
          <a:bodyPr/>
          <a:lstStyle/>
          <a:p>
            <a:endParaRPr lang="en-GB"/>
          </a:p>
        </p:txBody>
      </p:sp>
      <p:sp>
        <p:nvSpPr>
          <p:cNvPr id="19" name="Text 14"/>
          <p:cNvSpPr/>
          <p:nvPr/>
        </p:nvSpPr>
        <p:spPr>
          <a:xfrm>
            <a:off x="7495461" y="5738217"/>
            <a:ext cx="144780" cy="291703"/>
          </a:xfrm>
          <a:prstGeom prst="rect">
            <a:avLst/>
          </a:prstGeom>
          <a:noFill/>
          <a:ln/>
        </p:spPr>
        <p:txBody>
          <a:bodyPr wrap="none" rtlCol="0" anchor="t"/>
          <a:lstStyle/>
          <a:p>
            <a:pPr marL="0" indent="0" algn="ctr">
              <a:lnSpc>
                <a:spcPts val="2296"/>
              </a:lnSpc>
              <a:buNone/>
            </a:pPr>
            <a:r>
              <a:rPr lang="en-US" sz="1837" b="1" dirty="0">
                <a:solidFill>
                  <a:srgbClr val="272525"/>
                </a:solidFill>
                <a:latin typeface="p22-mackinac-pro" pitchFamily="34" charset="0"/>
                <a:ea typeface="p22-mackinac-pro" pitchFamily="34" charset="-122"/>
                <a:cs typeface="p22-mackinac-pro" pitchFamily="34" charset="-120"/>
              </a:rPr>
              <a:t>4</a:t>
            </a:r>
            <a:endParaRPr lang="en-US" sz="1837" dirty="0"/>
          </a:p>
        </p:txBody>
      </p:sp>
      <p:sp>
        <p:nvSpPr>
          <p:cNvPr id="20" name="Text 15"/>
          <p:cNvSpPr/>
          <p:nvPr/>
        </p:nvSpPr>
        <p:spPr>
          <a:xfrm>
            <a:off x="7898368" y="5762625"/>
            <a:ext cx="2987040" cy="243007"/>
          </a:xfrm>
          <a:prstGeom prst="rect">
            <a:avLst/>
          </a:prstGeom>
          <a:noFill/>
          <a:ln/>
        </p:spPr>
        <p:txBody>
          <a:bodyPr wrap="none" rtlCol="0" anchor="t"/>
          <a:lstStyle/>
          <a:p>
            <a:pPr marL="0" indent="0">
              <a:lnSpc>
                <a:spcPts val="1914"/>
              </a:lnSpc>
              <a:buNone/>
            </a:pPr>
            <a:r>
              <a:rPr lang="en-US" sz="1531" b="1" dirty="0">
                <a:solidFill>
                  <a:srgbClr val="272525"/>
                </a:solidFill>
                <a:latin typeface="p22-mackinac-pro" pitchFamily="34" charset="0"/>
                <a:ea typeface="p22-mackinac-pro" pitchFamily="34" charset="-122"/>
                <a:cs typeface="p22-mackinac-pro" pitchFamily="34" charset="-120"/>
              </a:rPr>
              <a:t>Usefulness of Designed Models:</a:t>
            </a:r>
            <a:endParaRPr lang="en-US" sz="1531" dirty="0"/>
          </a:p>
        </p:txBody>
      </p:sp>
      <p:sp>
        <p:nvSpPr>
          <p:cNvPr id="21" name="Text 16"/>
          <p:cNvSpPr/>
          <p:nvPr/>
        </p:nvSpPr>
        <p:spPr>
          <a:xfrm>
            <a:off x="7898368" y="6098857"/>
            <a:ext cx="3110865" cy="746165"/>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Our designed models to detect cyberbullying from tweets can be useful for systems working on cyberbullying.</a:t>
            </a:r>
            <a:endParaRPr lang="en-US" sz="1225" dirty="0"/>
          </a:p>
        </p:txBody>
      </p:sp>
      <p:sp>
        <p:nvSpPr>
          <p:cNvPr id="22" name="Text 17"/>
          <p:cNvSpPr/>
          <p:nvPr/>
        </p:nvSpPr>
        <p:spPr>
          <a:xfrm>
            <a:off x="7898368" y="6938248"/>
            <a:ext cx="3110865" cy="994886"/>
          </a:xfrm>
          <a:prstGeom prst="rect">
            <a:avLst/>
          </a:prstGeom>
          <a:noFill/>
          <a:ln/>
        </p:spPr>
        <p:txBody>
          <a:bodyPr wrap="square" rtlCol="0" anchor="t"/>
          <a:lstStyle/>
          <a:p>
            <a:pPr marL="0" indent="0">
              <a:lnSpc>
                <a:spcPts val="1960"/>
              </a:lnSpc>
              <a:buNone/>
            </a:pPr>
            <a:r>
              <a:rPr lang="en-US" sz="1225" b="1" dirty="0">
                <a:solidFill>
                  <a:srgbClr val="272525"/>
                </a:solidFill>
                <a:latin typeface="Eudoxus Sans" pitchFamily="34" charset="0"/>
                <a:ea typeface="Eudoxus Sans" pitchFamily="34" charset="-122"/>
                <a:cs typeface="Eudoxus Sans" pitchFamily="34" charset="-120"/>
              </a:rPr>
              <a:t>Our models can also be useful for organizations related to adult affairs and children, like education and sports organizations.</a:t>
            </a:r>
            <a:endParaRPr lang="en-US" sz="1225" dirty="0"/>
          </a:p>
        </p:txBody>
      </p:sp>
      <p:pic>
        <p:nvPicPr>
          <p:cNvPr id="23"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GB"/>
          </a:p>
        </p:txBody>
      </p:sp>
      <p:sp>
        <p:nvSpPr>
          <p:cNvPr id="4" name="Shape 1"/>
          <p:cNvSpPr/>
          <p:nvPr/>
        </p:nvSpPr>
        <p:spPr>
          <a:xfrm>
            <a:off x="7459623" y="1522333"/>
            <a:ext cx="44410" cy="5184815"/>
          </a:xfrm>
          <a:prstGeom prst="roundRect">
            <a:avLst>
              <a:gd name="adj" fmla="val 225151"/>
            </a:avLst>
          </a:prstGeom>
          <a:solidFill>
            <a:srgbClr val="99DDFF"/>
          </a:solidFill>
          <a:ln/>
        </p:spPr>
        <p:txBody>
          <a:bodyPr/>
          <a:lstStyle/>
          <a:p>
            <a:endParaRPr lang="en-GB"/>
          </a:p>
        </p:txBody>
      </p:sp>
      <p:sp>
        <p:nvSpPr>
          <p:cNvPr id="5" name="Shape 2"/>
          <p:cNvSpPr/>
          <p:nvPr/>
        </p:nvSpPr>
        <p:spPr>
          <a:xfrm>
            <a:off x="7731740" y="1923633"/>
            <a:ext cx="777597" cy="44410"/>
          </a:xfrm>
          <a:prstGeom prst="roundRect">
            <a:avLst>
              <a:gd name="adj" fmla="val 225151"/>
            </a:avLst>
          </a:prstGeom>
          <a:solidFill>
            <a:srgbClr val="99DDFF"/>
          </a:solidFill>
          <a:ln/>
        </p:spPr>
        <p:txBody>
          <a:bodyPr/>
          <a:lstStyle/>
          <a:p>
            <a:endParaRPr lang="en-GB"/>
          </a:p>
        </p:txBody>
      </p:sp>
      <p:sp>
        <p:nvSpPr>
          <p:cNvPr id="6" name="Shape 3"/>
          <p:cNvSpPr/>
          <p:nvPr/>
        </p:nvSpPr>
        <p:spPr>
          <a:xfrm>
            <a:off x="7231797" y="1695926"/>
            <a:ext cx="499943" cy="499943"/>
          </a:xfrm>
          <a:prstGeom prst="roundRect">
            <a:avLst>
              <a:gd name="adj" fmla="val 20000"/>
            </a:avLst>
          </a:prstGeom>
          <a:solidFill>
            <a:srgbClr val="CCEEFF"/>
          </a:solidFill>
          <a:ln w="13811">
            <a:solidFill>
              <a:srgbClr val="99DDFF"/>
            </a:solidFill>
            <a:prstDash val="solid"/>
          </a:ln>
        </p:spPr>
        <p:txBody>
          <a:bodyPr/>
          <a:lstStyle/>
          <a:p>
            <a:endParaRPr lang="en-GB"/>
          </a:p>
        </p:txBody>
      </p:sp>
      <p:sp>
        <p:nvSpPr>
          <p:cNvPr id="7" name="Text 4"/>
          <p:cNvSpPr/>
          <p:nvPr/>
        </p:nvSpPr>
        <p:spPr>
          <a:xfrm>
            <a:off x="7413129" y="1737598"/>
            <a:ext cx="13716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5"/>
          <p:cNvSpPr/>
          <p:nvPr/>
        </p:nvSpPr>
        <p:spPr>
          <a:xfrm>
            <a:off x="8703826" y="1744504"/>
            <a:ext cx="3888581" cy="1735931"/>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This research work gave an awareness regarding the social medial CyberBullying and tried to detect the CyberBullying on Twitter.</a:t>
            </a:r>
            <a:endParaRPr lang="en-US" sz="2187" dirty="0"/>
          </a:p>
        </p:txBody>
      </p:sp>
      <p:sp>
        <p:nvSpPr>
          <p:cNvPr id="9" name="Text 6"/>
          <p:cNvSpPr/>
          <p:nvPr/>
        </p:nvSpPr>
        <p:spPr>
          <a:xfrm>
            <a:off x="8703826" y="3613666"/>
            <a:ext cx="3888581" cy="1066205"/>
          </a:xfrm>
          <a:prstGeom prst="rect">
            <a:avLst/>
          </a:prstGeom>
          <a:noFill/>
          <a:ln/>
        </p:spPr>
        <p:txBody>
          <a:bodyPr wrap="square" rtlCol="0" anchor="t"/>
          <a:lstStyle/>
          <a:p>
            <a:pPr marL="0" indent="0" algn="l">
              <a:lnSpc>
                <a:spcPts val="2799"/>
              </a:lnSpc>
              <a:buNone/>
            </a:pPr>
            <a:r>
              <a:rPr lang="en-US" sz="1750" b="1" dirty="0">
                <a:solidFill>
                  <a:srgbClr val="272525"/>
                </a:solidFill>
                <a:latin typeface="Eudoxus Sans" pitchFamily="34" charset="0"/>
                <a:ea typeface="Eudoxus Sans" pitchFamily="34" charset="-122"/>
                <a:cs typeface="Eudoxus Sans" pitchFamily="34" charset="-120"/>
              </a:rPr>
              <a:t>For the government and organization, it is quite essential to detect the CyberBullying.</a:t>
            </a:r>
            <a:endParaRPr lang="en-US" sz="1750" dirty="0"/>
          </a:p>
        </p:txBody>
      </p:sp>
      <p:sp>
        <p:nvSpPr>
          <p:cNvPr id="10" name="Shape 7"/>
          <p:cNvSpPr/>
          <p:nvPr/>
        </p:nvSpPr>
        <p:spPr>
          <a:xfrm>
            <a:off x="6454200" y="3034486"/>
            <a:ext cx="777597" cy="44410"/>
          </a:xfrm>
          <a:prstGeom prst="roundRect">
            <a:avLst>
              <a:gd name="adj" fmla="val 225151"/>
            </a:avLst>
          </a:prstGeom>
          <a:solidFill>
            <a:srgbClr val="99DDFF"/>
          </a:solidFill>
          <a:ln/>
        </p:spPr>
        <p:txBody>
          <a:bodyPr/>
          <a:lstStyle/>
          <a:p>
            <a:endParaRPr lang="en-GB"/>
          </a:p>
        </p:txBody>
      </p:sp>
      <p:sp>
        <p:nvSpPr>
          <p:cNvPr id="11" name="Shape 8"/>
          <p:cNvSpPr/>
          <p:nvPr/>
        </p:nvSpPr>
        <p:spPr>
          <a:xfrm>
            <a:off x="7231797" y="2806779"/>
            <a:ext cx="499943" cy="499943"/>
          </a:xfrm>
          <a:prstGeom prst="roundRect">
            <a:avLst>
              <a:gd name="adj" fmla="val 20000"/>
            </a:avLst>
          </a:prstGeom>
          <a:solidFill>
            <a:srgbClr val="CCEEFF"/>
          </a:solidFill>
          <a:ln w="13811">
            <a:solidFill>
              <a:srgbClr val="99DDFF"/>
            </a:solidFill>
            <a:prstDash val="solid"/>
          </a:ln>
        </p:spPr>
        <p:txBody>
          <a:bodyPr/>
          <a:lstStyle/>
          <a:p>
            <a:endParaRPr lang="en-GB"/>
          </a:p>
        </p:txBody>
      </p:sp>
      <p:sp>
        <p:nvSpPr>
          <p:cNvPr id="12" name="Text 9"/>
          <p:cNvSpPr/>
          <p:nvPr/>
        </p:nvSpPr>
        <p:spPr>
          <a:xfrm>
            <a:off x="7386459" y="2848451"/>
            <a:ext cx="190500" cy="416481"/>
          </a:xfrm>
          <a:prstGeom prst="rect">
            <a:avLst/>
          </a:prstGeom>
          <a:noFill/>
          <a:ln/>
        </p:spPr>
        <p:txBody>
          <a:bodyPr wrap="none" rtlCol="0" anchor="t"/>
          <a:lstStyle/>
          <a:p>
            <a:pPr marL="0" indent="0" algn="ctr">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3" name="Text 10"/>
          <p:cNvSpPr/>
          <p:nvPr/>
        </p:nvSpPr>
        <p:spPr>
          <a:xfrm>
            <a:off x="2371249" y="2855357"/>
            <a:ext cx="3888462" cy="1388745"/>
          </a:xfrm>
          <a:prstGeom prst="rect">
            <a:avLst/>
          </a:prstGeom>
          <a:noFill/>
          <a:ln/>
        </p:spPr>
        <p:txBody>
          <a:bodyPr wrap="square" rtlCol="0" anchor="t"/>
          <a:lstStyle/>
          <a:p>
            <a:pPr marL="0" indent="0" algn="r">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Our designed models to detect from tweets can be useful for the systems working for CyberBullying.</a:t>
            </a:r>
            <a:endParaRPr lang="en-US" sz="2187" dirty="0"/>
          </a:p>
        </p:txBody>
      </p:sp>
      <p:sp>
        <p:nvSpPr>
          <p:cNvPr id="14" name="Text 11"/>
          <p:cNvSpPr/>
          <p:nvPr/>
        </p:nvSpPr>
        <p:spPr>
          <a:xfrm>
            <a:off x="2371249" y="4377333"/>
            <a:ext cx="3888462" cy="1421606"/>
          </a:xfrm>
          <a:prstGeom prst="rect">
            <a:avLst/>
          </a:prstGeom>
          <a:noFill/>
          <a:ln/>
        </p:spPr>
        <p:txBody>
          <a:bodyPr wrap="square" rtlCol="0" anchor="t"/>
          <a:lstStyle/>
          <a:p>
            <a:pPr marL="0" indent="0" algn="r">
              <a:lnSpc>
                <a:spcPts val="2799"/>
              </a:lnSpc>
              <a:buNone/>
            </a:pPr>
            <a:r>
              <a:rPr lang="en-US" sz="1750" b="1" dirty="0">
                <a:solidFill>
                  <a:srgbClr val="272525"/>
                </a:solidFill>
                <a:latin typeface="Eudoxus Sans" pitchFamily="34" charset="0"/>
                <a:ea typeface="Eudoxus Sans" pitchFamily="34" charset="-122"/>
                <a:cs typeface="Eudoxus Sans" pitchFamily="34" charset="-120"/>
              </a:rPr>
              <a:t>Our models can also be useful for the organization related to adult affairs and children like education, sports organization.</a:t>
            </a:r>
            <a:endParaRPr lang="en-US" sz="1750" dirty="0"/>
          </a:p>
        </p:txBody>
      </p:sp>
      <p:sp>
        <p:nvSpPr>
          <p:cNvPr id="15" name="Shape 12"/>
          <p:cNvSpPr/>
          <p:nvPr/>
        </p:nvSpPr>
        <p:spPr>
          <a:xfrm>
            <a:off x="2037993" y="1272421"/>
            <a:ext cx="44410" cy="5684639"/>
          </a:xfrm>
          <a:prstGeom prst="rect">
            <a:avLst/>
          </a:prstGeom>
          <a:solidFill>
            <a:srgbClr val="007EBD"/>
          </a:solidFill>
          <a:ln/>
        </p:spPr>
        <p:txBody>
          <a:bodyPr/>
          <a:lstStyle/>
          <a:p>
            <a:endParaRPr lang="en-GB"/>
          </a:p>
        </p:txBody>
      </p:sp>
      <p:pic>
        <p:nvPicPr>
          <p:cNvPr id="1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3844</Words>
  <Application>Microsoft Office PowerPoint</Application>
  <PresentationFormat>Custom</PresentationFormat>
  <Paragraphs>453</Paragraphs>
  <Slides>58</Slides>
  <Notes>58</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Athar Berri</cp:lastModifiedBy>
  <cp:revision>2</cp:revision>
  <dcterms:created xsi:type="dcterms:W3CDTF">2023-12-15T06:42:28Z</dcterms:created>
  <dcterms:modified xsi:type="dcterms:W3CDTF">2023-12-20T17:53:41Z</dcterms:modified>
</cp:coreProperties>
</file>